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comments/comment1.xml" ContentType="application/vnd.openxmlformats-officedocument.presentationml.comments+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comments/comment2.xml" ContentType="application/vnd.openxmlformats-officedocument.presentationml.comments+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notesSlides/notesSlide3.xml" ContentType="application/vnd.openxmlformats-officedocument.presentationml.notesSlide+xml"/>
  <Override PartName="/ppt/media/image6.jpeg" ContentType="image/jpeg"/>
  <Override PartName="/ppt/notesSlides/notesSlide4.xml" ContentType="application/vnd.openxmlformats-officedocument.presentationml.notesSlide+xml"/>
  <Override PartName="/ppt/media/image7.jpeg" ContentType="image/jpeg"/>
  <Override PartName="/ppt/media/image8.jpeg" ContentType="image/jpeg"/>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9.jpeg" ContentType="image/jpeg"/>
  <Override PartName="/ppt/notesSlides/notesSlide8.xml" ContentType="application/vnd.openxmlformats-officedocument.presentationml.notesSlide+xml"/>
  <Override PartName="/ppt/media/image10.jpeg" ContentType="image/jpeg"/>
  <Override PartName="/ppt/media/image11.jpeg" ContentType="image/jpeg"/>
  <Override PartName="/ppt/media/image12.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3.jpeg" ContentType="image/jpeg"/>
  <Override PartName="/ppt/media/image14.jpeg" ContentType="image/jpeg"/>
  <Override PartName="/ppt/media/image15.jpeg" ContentType="image/jpeg"/>
  <Override PartName="/ppt/notesSlides/notesSlide16.xml" ContentType="application/vnd.openxmlformats-officedocument.presentationml.notesSlide+xml"/>
  <Override PartName="/ppt/media/image16.jpeg" ContentType="image/jpeg"/>
  <Override PartName="/ppt/media/image17.jpeg" ContentType="image/jpeg"/>
  <Override PartName="/ppt/notesSlides/notesSlide17.xml" ContentType="application/vnd.openxmlformats-officedocument.presentationml.notesSlide+xml"/>
  <Override PartName="/ppt/media/image18.jpeg" ContentType="image/jpeg"/>
  <Override PartName="/ppt/media/image19.jpeg" ContentType="image/jpeg"/>
  <Override PartName="/ppt/notesSlides/notesSlide18.xml" ContentType="application/vnd.openxmlformats-officedocument.presentationml.notesSlide+xml"/>
  <Override PartName="/ppt/media/image20.jpeg" ContentType="image/jpeg"/>
  <Override PartName="/ppt/media/image21.jpeg" ContentType="image/jpeg"/>
  <Override PartName="/ppt/media/image2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Author id="0" name="Marta Venegas" initials="MV" lastIdx="2" clrIdx="0"/>
</p:cmAuthorLst>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000000"/>
              </a:solidFill>
              <a:prstDash val="solid"/>
              <a:miter lim="400000"/>
            </a:ln>
          </a:left>
          <a:right>
            <a:ln w="12700" cap="flat">
              <a:solidFill>
                <a:srgbClr val="C4C6C6"/>
              </a:solidFill>
              <a:prstDash val="solid"/>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E8E9E8"/>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noFill/>
              <a:miter lim="400000"/>
            </a:ln>
          </a:insideH>
          <a:insideV>
            <a:ln w="12700" cap="flat">
              <a:noFill/>
              <a:miter lim="400000"/>
            </a:ln>
          </a:insideV>
        </a:tcBdr>
        <a:fill>
          <a:no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solidFill>
            <a:schemeClr val="accent1">
              <a:satOff val="12166"/>
              <a:lumOff val="-13042"/>
            </a:schemeClr>
          </a:solidFill>
        </a:fill>
      </a:tcStyle>
    </a:firstRow>
  </a:tblStyle>
  <a:tblStyle styleId="{C7B018BB-80A7-4F77-B60F-C8B233D01FF8}"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noFill/>
              <a:miter lim="400000"/>
            </a:ln>
          </a:insideV>
        </a:tcBdr>
        <a:fill>
          <a:noFill/>
        </a:fill>
      </a:tcStyle>
    </a:wholeTbl>
    <a:band2H>
      <a:tcTxStyle b="def" i="def"/>
      <a:tcStyle>
        <a:tcBdr/>
        <a:fill>
          <a:solidFill>
            <a:srgbClr val="EFF8FA"/>
          </a:solidFill>
        </a:fill>
      </a:tcStyle>
    </a:band2H>
    <a:firstCol>
      <a:tcTxStyle b="off" i="off">
        <a:font>
          <a:latin typeface="Helvetica Neue"/>
          <a:ea typeface="Helvetica Neue"/>
          <a:cs typeface="Helvetica Neue"/>
        </a:font>
        <a:srgbClr val="444444"/>
      </a:tcTxStyle>
      <a:tcStyle>
        <a:tcBdr>
          <a:left>
            <a:ln w="12700" cap="flat">
              <a:noFill/>
              <a:miter lim="400000"/>
            </a:ln>
          </a:left>
          <a:right>
            <a:ln w="12700" cap="flat">
              <a:solidFill>
                <a:srgbClr val="CBCBCB"/>
              </a:solidFill>
              <a:prstDash val="solid"/>
              <a:miter lim="400000"/>
            </a:ln>
          </a:right>
          <a:top>
            <a:ln w="12700" cap="flat">
              <a:solidFill>
                <a:srgbClr val="4F728F"/>
              </a:solidFill>
              <a:prstDash val="solid"/>
              <a:miter lim="400000"/>
            </a:ln>
          </a:top>
          <a:bottom>
            <a:ln w="12700" cap="flat">
              <a:solidFill>
                <a:srgbClr val="4F728F"/>
              </a:solidFill>
              <a:prstDash val="solid"/>
              <a:miter lim="400000"/>
            </a:ln>
          </a:bottom>
          <a:insideH>
            <a:ln w="12700" cap="flat">
              <a:solidFill>
                <a:srgbClr val="4F728F"/>
              </a:solidFill>
              <a:prstDash val="solid"/>
              <a:miter lim="400000"/>
            </a:ln>
          </a:insideH>
          <a:insideV>
            <a:ln w="12700" cap="flat">
              <a:noFill/>
              <a:miter lim="400000"/>
            </a:ln>
          </a:insideV>
        </a:tcBdr>
        <a:fill>
          <a:solidFill>
            <a:srgbClr val="D4DADF"/>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638EB0"/>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173D59"/>
          </a:solidFill>
        </a:fill>
      </a:tcStyle>
    </a:firstRow>
  </a:tblStyle>
  <a:tblStyle styleId="{EEE7283C-3CF3-47DC-8721-378D4A62B228}" styleName="">
    <a:tblBg/>
    <a:wholeTbl>
      <a:tcTxStyle b="off" i="off">
        <a:font>
          <a:latin typeface="Helvetica Neue"/>
          <a:ea typeface="Helvetica Neue"/>
          <a:cs typeface="Helvetica Neue"/>
        </a:font>
        <a:srgbClr val="444444"/>
      </a:tcTxStyle>
      <a:tcStyle>
        <a:tcBdr>
          <a:left>
            <a:ln w="12700" cap="flat">
              <a:solidFill>
                <a:srgbClr val="CBCBCB"/>
              </a:solidFill>
              <a:prstDash val="solid"/>
              <a:miter lim="400000"/>
            </a:ln>
          </a:left>
          <a:right>
            <a:ln w="12700" cap="flat">
              <a:solidFill>
                <a:srgbClr val="CBCBCB"/>
              </a:solidFill>
              <a:prstDash val="solid"/>
              <a:miter lim="400000"/>
            </a:ln>
          </a:right>
          <a:top>
            <a:ln w="12700" cap="flat">
              <a:solidFill>
                <a:srgbClr val="CBCBCB"/>
              </a:solidFill>
              <a:prstDash val="solid"/>
              <a:miter lim="400000"/>
            </a:ln>
          </a:top>
          <a:bottom>
            <a:ln w="12700" cap="flat">
              <a:solidFill>
                <a:srgbClr val="CBCBCB"/>
              </a:solidFill>
              <a:prstDash val="solid"/>
              <a:miter lim="400000"/>
            </a:ln>
          </a:bottom>
          <a:insideH>
            <a:ln w="12700" cap="flat">
              <a:solidFill>
                <a:srgbClr val="CBCBCB"/>
              </a:solidFill>
              <a:prstDash val="solid"/>
              <a:miter lim="400000"/>
            </a:ln>
          </a:insideH>
          <a:insideV>
            <a:ln w="12700" cap="flat">
              <a:solidFill>
                <a:srgbClr val="CBCBCB"/>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3C3C1D"/>
              </a:solidFill>
              <a:prstDash val="solid"/>
              <a:miter lim="400000"/>
            </a:ln>
          </a:left>
          <a:right>
            <a:ln w="12700" cap="flat">
              <a:solidFill>
                <a:schemeClr val="accent2">
                  <a:hueOff val="-487087"/>
                  <a:satOff val="-2686"/>
                  <a:lumOff val="14808"/>
                </a:schemeClr>
              </a:solidFill>
              <a:prstDash val="solid"/>
              <a:miter lim="400000"/>
            </a:ln>
          </a:right>
          <a:top>
            <a:ln w="12700" cap="flat">
              <a:solidFill>
                <a:schemeClr val="accent2">
                  <a:hueOff val="-487087"/>
                  <a:satOff val="-2686"/>
                  <a:lumOff val="14808"/>
                </a:schemeClr>
              </a:solidFill>
              <a:prstDash val="solid"/>
              <a:miter lim="400000"/>
            </a:ln>
          </a:top>
          <a:bottom>
            <a:ln w="12700" cap="flat">
              <a:solidFill>
                <a:schemeClr val="accent2">
                  <a:hueOff val="-487087"/>
                  <a:satOff val="-2686"/>
                  <a:lumOff val="14808"/>
                </a:schemeClr>
              </a:solidFill>
              <a:prstDash val="solid"/>
              <a:miter lim="400000"/>
            </a:ln>
          </a:bottom>
          <a:insideH>
            <a:ln w="12700" cap="flat">
              <a:solidFill>
                <a:schemeClr val="accent2">
                  <a:hueOff val="-487087"/>
                  <a:satOff val="-2686"/>
                  <a:lumOff val="14808"/>
                </a:schemeClr>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CFCDBB"/>
          </a:solidFill>
        </a:fill>
      </a:tcStyle>
    </a:firstCol>
    <a:lastRow>
      <a:tcTxStyle b="off" i="off">
        <a:font>
          <a:latin typeface="Helvetica Neue"/>
          <a:ea typeface="Helvetica Neue"/>
          <a:cs typeface="Helvetica Neue"/>
        </a:font>
        <a:srgbClr val="444444"/>
      </a:tcTxStyle>
      <a:tcStyle>
        <a:tcBdr>
          <a:left>
            <a:ln w="12700" cap="flat">
              <a:solidFill>
                <a:srgbClr val="C6C6C6"/>
              </a:solidFill>
              <a:prstDash val="solid"/>
              <a:miter lim="400000"/>
            </a:ln>
          </a:left>
          <a:right>
            <a:ln w="12700" cap="flat">
              <a:solidFill>
                <a:srgbClr val="C6C6C6"/>
              </a:solidFill>
              <a:prstDash val="solid"/>
              <a:miter lim="400000"/>
            </a:ln>
          </a:right>
          <a:top>
            <a:ln w="12700" cap="flat">
              <a:solidFill>
                <a:srgbClr val="656839"/>
              </a:solidFill>
              <a:prstDash val="solid"/>
              <a:miter lim="400000"/>
            </a:ln>
          </a:top>
          <a:bottom>
            <a:ln w="12700" cap="flat">
              <a:solidFill>
                <a:srgbClr val="3C3C1D"/>
              </a:solidFill>
              <a:prstDash val="solid"/>
              <a:miter lim="400000"/>
            </a:ln>
          </a:bottom>
          <a:insideH>
            <a:ln w="12700" cap="flat">
              <a:solidFill>
                <a:srgbClr val="C6C6C6"/>
              </a:solidFill>
              <a:prstDash val="solid"/>
              <a:miter lim="400000"/>
            </a:ln>
          </a:insideH>
          <a:insideV>
            <a:ln w="12700" cap="flat">
              <a:solidFill>
                <a:srgbClr val="C6C6C6"/>
              </a:solidFill>
              <a:prstDash val="solid"/>
              <a:miter lim="400000"/>
            </a:ln>
          </a:insideV>
        </a:tcBdr>
        <a:fill>
          <a:solidFill>
            <a:srgbClr val="E8E9E8"/>
          </a:solidFill>
        </a:fill>
      </a:tcStyle>
    </a:lastRow>
    <a:firstRow>
      <a:tcTxStyle b="off" i="off">
        <a:font>
          <a:latin typeface="Helvetica Neue"/>
          <a:ea typeface="Helvetica Neue"/>
          <a:cs typeface="Helvetica Neue"/>
        </a:font>
        <a:srgbClr val="FFFFFF"/>
      </a:tcTxStyle>
      <a:tcStyle>
        <a:tcBdr>
          <a:left>
            <a:ln w="12700" cap="flat">
              <a:solidFill>
                <a:schemeClr val="accent2">
                  <a:hueOff val="-487087"/>
                  <a:satOff val="-2686"/>
                  <a:lumOff val="14808"/>
                </a:schemeClr>
              </a:solidFill>
              <a:prstDash val="solid"/>
              <a:miter lim="400000"/>
            </a:ln>
          </a:left>
          <a:right>
            <a:ln w="12700" cap="flat">
              <a:solidFill>
                <a:schemeClr val="accent2">
                  <a:hueOff val="-487087"/>
                  <a:satOff val="-2686"/>
                  <a:lumOff val="14808"/>
                </a:schemeClr>
              </a:solidFill>
              <a:prstDash val="solid"/>
              <a:miter lim="400000"/>
            </a:ln>
          </a:right>
          <a:top>
            <a:ln w="12700" cap="flat">
              <a:solidFill>
                <a:srgbClr val="3C3C1D"/>
              </a:solidFill>
              <a:prstDash val="solid"/>
              <a:miter lim="400000"/>
            </a:ln>
          </a:top>
          <a:bottom>
            <a:ln w="12700" cap="flat">
              <a:solidFill>
                <a:srgbClr val="CBCBCB"/>
              </a:solidFill>
              <a:prstDash val="solid"/>
              <a:miter lim="400000"/>
            </a:ln>
          </a:bottom>
          <a:insideH>
            <a:ln w="12700" cap="flat">
              <a:solidFill>
                <a:srgbClr val="AAA485"/>
              </a:solidFill>
              <a:prstDash val="solid"/>
              <a:miter lim="400000"/>
            </a:ln>
          </a:insideH>
          <a:insideV>
            <a:ln w="12700" cap="flat">
              <a:solidFill>
                <a:schemeClr val="accent2">
                  <a:hueOff val="-487087"/>
                  <a:satOff val="-2686"/>
                  <a:lumOff val="14808"/>
                </a:schemeClr>
              </a:solidFill>
              <a:prstDash val="solid"/>
              <a:miter lim="400000"/>
            </a:ln>
          </a:insideV>
        </a:tcBdr>
        <a:fill>
          <a:solidFill>
            <a:srgbClr val="656839"/>
          </a:solidFill>
        </a:fill>
      </a:tcStyle>
    </a:firstRow>
  </a:tblStyle>
  <a:tblStyle styleId="{CF821DB8-F4EB-4A41-A1BA-3FCAFE7338EE}" styleName="">
    <a:tblBg/>
    <a:wholeTbl>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C4C6C6"/>
              </a:solidFill>
              <a:prstDash val="solid"/>
              <a:miter lim="400000"/>
            </a:ln>
          </a:top>
          <a:bottom>
            <a:ln w="25400" cap="flat">
              <a:solidFill>
                <a:srgbClr val="C4C6C6"/>
              </a:solidFill>
              <a:prstDash val="solid"/>
              <a:miter lim="400000"/>
            </a:ln>
          </a:bottom>
          <a:insideH>
            <a:ln w="25400" cap="flat">
              <a:solidFill>
                <a:srgbClr val="C4C6C6"/>
              </a:solidFill>
              <a:prstDash val="solid"/>
              <a:miter lim="400000"/>
            </a:ln>
          </a:insideH>
          <a:insideV>
            <a:ln w="12700" cap="flat">
              <a:noFill/>
              <a:miter lim="400000"/>
            </a:ln>
          </a:insideV>
        </a:tcBdr>
        <a:fill>
          <a:solidFill>
            <a:srgbClr val="F1F1F1"/>
          </a:solidFill>
        </a:fill>
      </a:tcStyle>
    </a:wholeTbl>
    <a:band2H>
      <a:tcTxStyle b="def" i="def"/>
      <a:tcStyle>
        <a:tcBdr/>
        <a:fill>
          <a:solidFill>
            <a:srgbClr val="E4E4E0"/>
          </a:solidFill>
        </a:fill>
      </a:tcStyle>
    </a:band2H>
    <a:firstCol>
      <a:tcTxStyle b="off" i="off">
        <a:font>
          <a:latin typeface="Helvetica Neue"/>
          <a:ea typeface="Helvetica Neue"/>
          <a:cs typeface="Helvetica Neue"/>
        </a:font>
        <a:srgbClr val="FFFFFF"/>
      </a:tcTxStyle>
      <a:tcStyle>
        <a:tcBdr>
          <a:left>
            <a:ln w="12700" cap="flat">
              <a:solidFill>
                <a:srgbClr val="515151"/>
              </a:solidFill>
              <a:prstDash val="solid"/>
              <a:miter lim="400000"/>
            </a:ln>
          </a:left>
          <a:right>
            <a:ln w="12700" cap="flat">
              <a:noFill/>
              <a:miter lim="400000"/>
            </a:ln>
          </a:right>
          <a:top>
            <a:ln w="12700" cap="flat">
              <a:solidFill>
                <a:srgbClr val="7D7766"/>
              </a:solidFill>
              <a:prstDash val="solid"/>
              <a:miter lim="400000"/>
            </a:ln>
          </a:top>
          <a:bottom>
            <a:ln w="12700" cap="flat">
              <a:solidFill>
                <a:srgbClr val="7D7766"/>
              </a:solidFill>
              <a:prstDash val="solid"/>
              <a:miter lim="400000"/>
            </a:ln>
          </a:bottom>
          <a:insideH>
            <a:ln w="12700" cap="flat">
              <a:solidFill>
                <a:srgbClr val="7D7766"/>
              </a:solidFill>
              <a:prstDash val="solid"/>
              <a:miter lim="400000"/>
            </a:ln>
          </a:insideH>
          <a:insideV>
            <a:ln w="12700" cap="flat">
              <a:noFill/>
              <a:miter lim="400000"/>
            </a:ln>
          </a:insideV>
        </a:tcBdr>
        <a:fill>
          <a:solidFill>
            <a:srgbClr val="8F8B7E"/>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25400" cap="flat">
              <a:solidFill>
                <a:srgbClr val="747474"/>
              </a:solidFill>
              <a:prstDash val="solid"/>
              <a:miter lim="400000"/>
            </a:ln>
          </a:top>
          <a:bottom>
            <a:ln w="12700" cap="flat">
              <a:solidFill>
                <a:srgbClr val="515151"/>
              </a:solidFill>
              <a:prstDash val="solid"/>
              <a:miter lim="400000"/>
            </a:ln>
          </a:bottom>
          <a:insideH>
            <a:ln w="12700" cap="flat">
              <a:noFill/>
              <a:miter lim="400000"/>
            </a:ln>
          </a:insideH>
          <a:insideV>
            <a:ln w="12700" cap="flat">
              <a:noFill/>
              <a:miter lim="400000"/>
            </a:ln>
          </a:insideV>
        </a:tcBdr>
        <a:fill>
          <a:solidFill>
            <a:srgbClr val="F1F1F1"/>
          </a:solidFill>
        </a:fill>
      </a:tcStyle>
    </a:lastRow>
    <a:fir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solidFill>
                <a:srgbClr val="515151"/>
              </a:solidFill>
              <a:prstDash val="solid"/>
              <a:miter lim="400000"/>
            </a:ln>
          </a:top>
          <a:bottom>
            <a:ln w="25400" cap="flat">
              <a:solidFill>
                <a:schemeClr val="accent2">
                  <a:hueOff val="-487087"/>
                  <a:satOff val="-2686"/>
                  <a:lumOff val="14808"/>
                </a:schemeClr>
              </a:solidFill>
              <a:prstDash val="solid"/>
              <a:miter lim="400000"/>
            </a:ln>
          </a:bottom>
          <a:insideH>
            <a:ln w="12700" cap="flat">
              <a:noFill/>
              <a:miter lim="400000"/>
            </a:ln>
          </a:insideH>
          <a:insideV>
            <a:ln w="12700" cap="flat">
              <a:noFill/>
              <a:miter lim="400000"/>
            </a:ln>
          </a:insideV>
        </a:tcBdr>
        <a:fill>
          <a:solidFill>
            <a:srgbClr val="5E5A4C"/>
          </a:solidFill>
        </a:fill>
      </a:tcStyle>
    </a:firstRow>
  </a:tblStyle>
  <a:tblStyle styleId="{33BA23B1-9221-436E-865A-0063620EA4FD}" styleName="">
    <a:tblBg/>
    <a:wholeTb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solidFill>
                <a:srgbClr val="747474"/>
              </a:solidFill>
              <a:prstDash val="solid"/>
              <a:miter lim="400000"/>
            </a:ln>
          </a:insideH>
          <a:insideV>
            <a:ln w="12700" cap="flat">
              <a:solidFill>
                <a:srgbClr val="747474"/>
              </a:solidFill>
              <a:prstDash val="solid"/>
              <a:miter lim="400000"/>
            </a:ln>
          </a:insideV>
        </a:tcBdr>
        <a:fill>
          <a:noFill/>
        </a:fill>
      </a:tcStyle>
    </a:wholeTbl>
    <a:band2H>
      <a:tcTxStyle b="def" i="def"/>
      <a:tcStyle>
        <a:tcBdr/>
        <a:fill>
          <a:solidFill>
            <a:srgbClr val="F2F2F2"/>
          </a:solidFill>
        </a:fill>
      </a:tcStyle>
    </a:band2H>
    <a:firstCol>
      <a:tcTxStyle b="off" i="off">
        <a:font>
          <a:latin typeface="Helvetica Neue"/>
          <a:ea typeface="Helvetica Neue"/>
          <a:cs typeface="Helvetica Neue"/>
        </a:font>
        <a:srgbClr val="444444"/>
      </a:tcTxStyle>
      <a:tcStyle>
        <a:tcBdr>
          <a:left>
            <a:ln w="12700" cap="flat">
              <a:solidFill>
                <a:srgbClr val="747474"/>
              </a:solidFill>
              <a:prstDash val="solid"/>
              <a:miter lim="400000"/>
            </a:ln>
          </a:left>
          <a:right>
            <a:ln w="12700" cap="flat">
              <a:solidFill>
                <a:srgbClr val="747474"/>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firstCol>
    <a:la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lastRow>
    <a:firstRow>
      <a:tcTxStyle b="off" i="off">
        <a:font>
          <a:latin typeface="Helvetica Neue"/>
          <a:ea typeface="Helvetica Neue"/>
          <a:cs typeface="Helvetica Neue"/>
        </a:font>
        <a:srgbClr val="444444"/>
      </a:tcTxStyle>
      <a:tcStyle>
        <a:tcBdr>
          <a:left>
            <a:ln w="12700" cap="flat">
              <a:noFill/>
              <a:miter lim="400000"/>
            </a:ln>
          </a:left>
          <a:right>
            <a:ln w="12700" cap="flat">
              <a:noFill/>
              <a:miter lim="400000"/>
            </a:ln>
          </a:right>
          <a:top>
            <a:ln w="12700" cap="flat">
              <a:solidFill>
                <a:srgbClr val="747474"/>
              </a:solidFill>
              <a:prstDash val="solid"/>
              <a:miter lim="400000"/>
            </a:ln>
          </a:top>
          <a:bottom>
            <a:ln w="12700" cap="flat">
              <a:solidFill>
                <a:srgbClr val="747474"/>
              </a:solidFill>
              <a:prstDash val="solid"/>
              <a:miter lim="400000"/>
            </a:ln>
          </a:bottom>
          <a:insideH>
            <a:ln w="12700" cap="flat">
              <a:noFill/>
              <a:miter lim="400000"/>
            </a:ln>
          </a:insideH>
          <a:insideV>
            <a:ln w="12700" cap="flat">
              <a:noFill/>
              <a:miter lim="400000"/>
            </a:ln>
          </a:insideV>
        </a:tcBdr>
        <a:fill>
          <a:solidFill>
            <a:srgbClr val="CBCBCB"/>
          </a:solidFill>
        </a:fill>
      </a:tcStyle>
    </a:firstRow>
  </a:tblStyle>
  <a:tblStyle styleId="{2708684C-4D16-4618-839F-0558EEFCDFE6}" styleName="">
    <a:tblBg/>
    <a:wholeTbl>
      <a:tcTxStyle b="off" i="off">
        <a:font>
          <a:latin typeface="Helvetica Neue"/>
          <a:ea typeface="Helvetica Neue"/>
          <a:cs typeface="Helvetica Neue"/>
        </a:font>
        <a:srgbClr val="777777"/>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525252"/>
              </a:solidFill>
              <a:custDash>
                <a:ds d="200000" sp="200000"/>
              </a:custDash>
              <a:miter lim="400000"/>
            </a:ln>
          </a:top>
          <a:bottom>
            <a:ln w="12700" cap="flat">
              <a:solidFill>
                <a:srgbClr val="525252"/>
              </a:solidFill>
              <a:custDash>
                <a:ds d="200000" sp="200000"/>
              </a:custDash>
              <a:miter lim="400000"/>
            </a:ln>
          </a:bottom>
          <a:insideH>
            <a:ln w="12700" cap="flat">
              <a:solidFill>
                <a:srgbClr val="525252"/>
              </a:solidFill>
              <a:custDash>
                <a:ds d="200000" sp="200000"/>
              </a:custDash>
              <a:miter lim="400000"/>
            </a:ln>
          </a:insideH>
          <a:insideV>
            <a:ln w="12700" cap="flat">
              <a:solidFill>
                <a:srgbClr val="C9C9C9"/>
              </a:solidFill>
              <a:prstDash val="solid"/>
              <a:miter lim="400000"/>
            </a:ln>
          </a:insideV>
        </a:tcBdr>
        <a:fill>
          <a:noFill/>
        </a:fill>
      </a:tcStyle>
    </a:wholeTbl>
    <a:band2H>
      <a:tcTxStyle b="def" i="def"/>
      <a:tcStyle>
        <a:tcBdr/>
        <a:fill>
          <a:solidFill>
            <a:srgbClr val="D2D2D2">
              <a:alpha val="30000"/>
            </a:srgbClr>
          </a:solidFill>
        </a:fill>
      </a:tcStyle>
    </a:band2H>
    <a:firstCol>
      <a:tcTxStyle b="off" i="off">
        <a:font>
          <a:latin typeface="Helvetica Neue Medium"/>
          <a:ea typeface="Helvetica Neue Medium"/>
          <a:cs typeface="Helvetica Neue Medium"/>
        </a:font>
        <a:srgbClr val="555555"/>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C9C9C9"/>
              </a:solidFill>
              <a:prstDash val="solid"/>
              <a:miter lim="400000"/>
            </a:ln>
          </a:top>
          <a:bottom>
            <a:ln w="12700" cap="flat">
              <a:solidFill>
                <a:srgbClr val="C9C9C9"/>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Col>
    <a:la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lastRow>
    <a:firstRow>
      <a:tcTxStyle b="off" i="off">
        <a:font>
          <a:latin typeface="Helvetica Neue Medium"/>
          <a:ea typeface="Helvetica Neue Medium"/>
          <a:cs typeface="Helvetica Neue Medium"/>
        </a:font>
        <a:srgbClr val="555555"/>
      </a:tcTxStyle>
      <a:tcStyle>
        <a:tcBdr>
          <a:left>
            <a:ln w="12700" cap="flat">
              <a:solidFill>
                <a:srgbClr val="C9C9C9"/>
              </a:solidFill>
              <a:prstDash val="solid"/>
              <a:miter lim="400000"/>
            </a:ln>
          </a:left>
          <a:right>
            <a:ln w="12700" cap="flat">
              <a:solidFill>
                <a:srgbClr val="C9C9C9"/>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C9C9C9"/>
              </a:solidFill>
              <a:prstDash val="solid"/>
              <a:miter lim="400000"/>
            </a:ln>
          </a:insideH>
          <a:insideV>
            <a:ln w="12700" cap="flat">
              <a:solidFill>
                <a:srgbClr val="C9C9C9"/>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comments" Target="comments/comment1.xml"/><Relationship Id="rId12" Type="http://schemas.openxmlformats.org/officeDocument/2006/relationships/slide" Target="slides/slide4.xml"/><Relationship Id="rId13" Type="http://schemas.openxmlformats.org/officeDocument/2006/relationships/slide" Target="slides/slide5.xml"/><Relationship Id="rId14" Type="http://schemas.openxmlformats.org/officeDocument/2006/relationships/slide" Target="slides/slide6.xml"/><Relationship Id="rId15" Type="http://schemas.openxmlformats.org/officeDocument/2006/relationships/slide" Target="slides/slide7.xml"/><Relationship Id="rId16" Type="http://schemas.openxmlformats.org/officeDocument/2006/relationships/slide" Target="slides/slide8.xml"/><Relationship Id="rId17" Type="http://schemas.openxmlformats.org/officeDocument/2006/relationships/slide" Target="slides/slide9.xml"/><Relationship Id="rId18" Type="http://schemas.openxmlformats.org/officeDocument/2006/relationships/slide" Target="slides/slide10.xml"/><Relationship Id="rId19" Type="http://schemas.openxmlformats.org/officeDocument/2006/relationships/slide" Target="slides/slide11.xml"/><Relationship Id="rId20" Type="http://schemas.openxmlformats.org/officeDocument/2006/relationships/slide" Target="slides/slide12.xml"/><Relationship Id="rId21" Type="http://schemas.openxmlformats.org/officeDocument/2006/relationships/slide" Target="slides/slide13.xml"/><Relationship Id="rId22" Type="http://schemas.openxmlformats.org/officeDocument/2006/relationships/slide" Target="slides/slide14.xml"/><Relationship Id="rId23" Type="http://schemas.openxmlformats.org/officeDocument/2006/relationships/slide" Target="slides/slide15.xml"/><Relationship Id="rId24" Type="http://schemas.openxmlformats.org/officeDocument/2006/relationships/slide" Target="slides/slide16.xml"/><Relationship Id="rId25" Type="http://schemas.openxmlformats.org/officeDocument/2006/relationships/slide" Target="slides/slide17.xml"/><Relationship Id="rId26" Type="http://schemas.openxmlformats.org/officeDocument/2006/relationships/slide" Target="slides/slide18.xml"/><Relationship Id="rId27" Type="http://schemas.openxmlformats.org/officeDocument/2006/relationships/slide" Target="slides/slide19.xml"/><Relationship Id="rId28" Type="http://schemas.openxmlformats.org/officeDocument/2006/relationships/slide" Target="slides/slide20.xml"/><Relationship Id="rId29" Type="http://schemas.openxmlformats.org/officeDocument/2006/relationships/comments" Target="comments/comment2.xml"/><Relationship Id="rId30" Type="http://schemas.openxmlformats.org/officeDocument/2006/relationships/slide" Target="slides/slide21.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 Id="rId2" Type="http://schemas.openxmlformats.org/officeDocument/2006/relationships/image" Target="../media/image21.jpeg"/><Relationship Id="rId3" Type="http://schemas.openxmlformats.org/officeDocument/2006/relationships/image" Target="../media/image22.jpeg"/></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2980" u="none">
                <a:solidFill>
                  <a:srgbClr val="000000"/>
                </a:solidFill>
                <a:latin typeface="Helvetica Neue"/>
              </a:defRPr>
            </a:pPr>
            <a:r>
              <a:rPr b="0" i="0" strike="noStrike" sz="2980" u="none">
                <a:solidFill>
                  <a:srgbClr val="000000"/>
                </a:solidFill>
                <a:latin typeface="Helvetica Neue"/>
              </a:rPr>
              <a:t>Predicción de la marca preferida</a:t>
            </a:r>
          </a:p>
        </c:rich>
      </c:tx>
      <c:layout>
        <c:manualLayout>
          <c:xMode val="edge"/>
          <c:yMode val="edge"/>
          <c:x val="0.0165233"/>
          <c:y val="0"/>
          <c:w val="0.966953"/>
          <c:h val="0.0697942"/>
        </c:manualLayout>
      </c:layout>
      <c:overlay val="1"/>
      <c:spPr>
        <a:noFill/>
        <a:effectLst/>
      </c:spPr>
    </c:title>
    <c:autoTitleDeleted val="1"/>
    <c:plotArea>
      <c:layout>
        <c:manualLayout>
          <c:layoutTarget val="inner"/>
          <c:xMode val="edge"/>
          <c:yMode val="edge"/>
          <c:x val="0.005"/>
          <c:y val="0.0697942"/>
          <c:w val="0.99"/>
          <c:h val="0.664855"/>
        </c:manualLayout>
      </c:layout>
      <c:pieChart>
        <c:varyColors val="0"/>
        <c:ser>
          <c:idx val="0"/>
          <c:order val="0"/>
          <c:tx>
            <c:strRef>
              <c:f>Sheet1!$A$2</c:f>
              <c:strCache>
                <c:ptCount val="1"/>
                <c:pt idx="0">
                  <c:v>Clasificación</c:v>
                </c:pt>
              </c:strCache>
            </c:strRef>
          </c:tx>
          <c:spPr>
            <a:blipFill rotWithShape="1">
              <a:blip r:embed="rId2"/>
              <a:srcRect l="0" t="0" r="0" b="0"/>
              <a:tile tx="0" ty="0" sx="100000" sy="100000" flip="none" algn="tl"/>
            </a:blipFill>
            <a:ln w="12700" cap="flat">
              <a:noFill/>
              <a:miter lim="400000"/>
            </a:ln>
            <a:effectLst>
              <a:outerShdw sx="100000" sy="100000" kx="0" ky="0" algn="tl" rotWithShape="1" blurRad="50800" dist="25400" dir="5400000">
                <a:srgbClr val="000000">
                  <a:alpha val="50000"/>
                </a:srgbClr>
              </a:outerShdw>
            </a:effectLst>
          </c:spPr>
          <c:explosion val="0"/>
          <c:dPt>
            <c:idx val="0"/>
            <c:explosion val="0"/>
            <c:spPr>
              <a:blipFill rotWithShape="1">
                <a:blip r:embed="rId2"/>
                <a:srcRect l="0" t="0" r="0" b="0"/>
                <a:tile tx="0" ty="0" sx="100000" sy="100000" flip="none" algn="tl"/>
              </a:blipFill>
              <a:ln w="12700" cap="flat">
                <a:noFill/>
                <a:miter lim="400000"/>
              </a:ln>
              <a:effectLst>
                <a:outerShdw sx="100000" sy="100000" kx="0" ky="0" algn="tl" rotWithShape="1" blurRad="50800" dist="25400" dir="5400000">
                  <a:srgbClr val="000000">
                    <a:alpha val="50000"/>
                  </a:srgbClr>
                </a:outerShdw>
              </a:effectLst>
            </c:spPr>
          </c:dPt>
          <c:dPt>
            <c:idx val="1"/>
            <c:explosion val="0"/>
            <c:spPr>
              <a:blipFill rotWithShape="1">
                <a:blip r:embed="rId3"/>
                <a:srcRect l="0" t="0" r="0" b="0"/>
                <a:tile tx="0" ty="0" sx="100000" sy="100000" flip="none" algn="tl"/>
              </a:blipFill>
              <a:ln w="12700" cap="flat">
                <a:noFill/>
                <a:miter lim="400000"/>
              </a:ln>
              <a:effectLst>
                <a:outerShdw sx="100000" sy="100000" kx="0" ky="0" algn="tl" rotWithShape="1" blurRad="50800" dist="25400" dir="5400000">
                  <a:srgbClr val="000000">
                    <a:alpha val="50000"/>
                  </a:srgbClr>
                </a:outerShdw>
              </a:effectLst>
            </c:spPr>
          </c:dPt>
          <c:dLbls>
            <c:dLbl>
              <c:idx val="0"/>
              <c:numFmt formatCode="#,##0.00%" sourceLinked="0"/>
              <c:txPr>
                <a:bodyPr/>
                <a:lstStyle/>
                <a:p>
                  <a:pPr>
                    <a:defRPr b="0" i="0" strike="noStrike" sz="3820" u="none">
                      <a:solidFill>
                        <a:srgbClr val="FFFFFF"/>
                      </a:solidFill>
                      <a:latin typeface="Helvetica Neue"/>
                    </a:defRPr>
                  </a:pPr>
                </a:p>
              </c:txPr>
              <c:dLblPos val="ctr"/>
              <c:showLegendKey val="0"/>
              <c:showVal val="0"/>
              <c:showCatName val="0"/>
              <c:showSerName val="0"/>
              <c:showPercent val="1"/>
              <c:showBubbleSize val="0"/>
            </c:dLbl>
            <c:dLbl>
              <c:idx val="1"/>
              <c:numFmt formatCode="#,##0.00%" sourceLinked="0"/>
              <c:txPr>
                <a:bodyPr/>
                <a:lstStyle/>
                <a:p>
                  <a:pPr>
                    <a:defRPr b="0" i="0" strike="noStrike" sz="3820" u="none">
                      <a:solidFill>
                        <a:srgbClr val="FFFFFF"/>
                      </a:solidFill>
                      <a:latin typeface="Helvetica Neue"/>
                    </a:defRPr>
                  </a:pPr>
                </a:p>
              </c:txPr>
              <c:dLblPos val="ctr"/>
              <c:showLegendKey val="0"/>
              <c:showVal val="0"/>
              <c:showCatName val="0"/>
              <c:showSerName val="0"/>
              <c:showPercent val="1"/>
              <c:showBubbleSize val="0"/>
            </c:dLbl>
            <c:numFmt formatCode="#,##0.00%" sourceLinked="0"/>
            <c:txPr>
              <a:bodyPr/>
              <a:lstStyle/>
              <a:p>
                <a:pPr>
                  <a:defRPr b="0" i="0" strike="noStrike" sz="3820" u="none">
                    <a:solidFill>
                      <a:srgbClr val="FFFFFF"/>
                    </a:solidFill>
                    <a:latin typeface="Helvetica Neue"/>
                  </a:defRPr>
                </a:pPr>
              </a:p>
            </c:txPr>
            <c:dLblPos val="ctr"/>
            <c:showLegendKey val="0"/>
            <c:showVal val="0"/>
            <c:showCatName val="0"/>
            <c:showSerName val="0"/>
            <c:showPercent val="1"/>
            <c:showBubbleSize val="0"/>
            <c:showLeaderLines val="1"/>
            <c:leaderLines>
              <c:spPr>
                <a:noFill/>
                <a:ln w="6350" cap="flat">
                  <a:solidFill>
                    <a:srgbClr val="000000"/>
                  </a:solidFill>
                  <a:prstDash val="solid"/>
                  <a:miter lim="400000"/>
                </a:ln>
                <a:effectLst/>
              </c:spPr>
            </c:leaderLines>
          </c:dLbls>
          <c:cat>
            <c:strRef>
              <c:f>Sheet1!$B$1:$C$1</c:f>
              <c:strCache>
                <c:ptCount val="2"/>
                <c:pt idx="0">
                  <c:v>Acer</c:v>
                </c:pt>
                <c:pt idx="1">
                  <c:v>Sony</c:v>
                </c:pt>
              </c:strCache>
            </c:strRef>
          </c:cat>
          <c:val>
            <c:numRef>
              <c:f>Sheet1!$B$2:$C$2</c:f>
              <c:numCache>
                <c:ptCount val="2"/>
                <c:pt idx="0">
                  <c:v>1916.000000</c:v>
                </c:pt>
                <c:pt idx="1">
                  <c:v>3084.000000</c:v>
                </c:pt>
              </c:numCache>
            </c:numRef>
          </c:val>
        </c:ser>
        <c:firstSliceAng val="0"/>
      </c:pieChart>
      <c:spPr>
        <a:noFill/>
        <a:ln w="12700" cap="flat">
          <a:noFill/>
          <a:miter lim="400000"/>
        </a:ln>
        <a:effectLst/>
      </c:spPr>
    </c:plotArea>
    <c:legend>
      <c:legendPos val="b"/>
      <c:layout>
        <c:manualLayout>
          <c:xMode val="edge"/>
          <c:yMode val="edge"/>
          <c:x val="0.142596"/>
          <c:y val="0.831141"/>
          <c:w val="0.482101"/>
          <c:h val="0.168859"/>
        </c:manualLayout>
      </c:layout>
      <c:overlay val="1"/>
      <c:spPr>
        <a:noFill/>
        <a:ln w="25400" cap="flat">
          <a:noFill/>
          <a:miter lim="400000"/>
        </a:ln>
        <a:effectLst/>
      </c:spPr>
      <c:txPr>
        <a:bodyPr rot="0"/>
        <a:lstStyle/>
        <a:p>
          <a:pPr>
            <a:defRPr b="0" i="0" strike="noStrike" sz="4440" u="none">
              <a:solidFill>
                <a:srgbClr val="000000"/>
              </a:solidFill>
              <a:latin typeface="Helvetica Neue Light"/>
            </a:defRPr>
          </a:pPr>
        </a:p>
      </c:txPr>
    </c:legend>
    <c:plotVisOnly val="1"/>
    <c:dispBlanksAs val="gap"/>
  </c:chart>
  <c:spPr>
    <a:noFill/>
    <a:ln>
      <a:noFill/>
    </a:ln>
    <a:effectLst/>
  </c:spPr>
  <c:externalData r:id="rId1">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2-01-15T14:09:16.597" idx="1">
    <p:pos x="6416" y="9483"/>
    <p:text>Aplicar métodos de minería de datos (utilizando métodos de aprendizaje automático machine learning) para hacer modelos predictivos. 
</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m authorId="0" dt="2022-01-16T16:34:02.033" idx="2">
    <p:pos x="10440" y="-2138"/>
    <p:text>Chatbots</p:text>
    <p:extLst>
      <p:ext uri="{C676402C-5697-4E1C-873F-D02D1690AC5C}">
        <p15:threadingInfo xmlns:p15="http://schemas.microsoft.com/office/powerpoint/2012/main" timeZoneBias="-60"/>
      </p:ext>
    </p:extLst>
  </p:cm>
</p:cmLst>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4" name="Shape 124"/>
          <p:cNvSpPr/>
          <p:nvPr>
            <p:ph type="sldImg"/>
          </p:nvPr>
        </p:nvSpPr>
        <p:spPr>
          <a:xfrm>
            <a:off x="1143000" y="685800"/>
            <a:ext cx="4572000" cy="3429000"/>
          </a:xfrm>
          <a:prstGeom prst="rect">
            <a:avLst/>
          </a:prstGeom>
        </p:spPr>
        <p:txBody>
          <a:bodyPr/>
          <a:lstStyle/>
          <a:p>
            <a:pPr/>
          </a:p>
        </p:txBody>
      </p:sp>
      <p:sp>
        <p:nvSpPr>
          <p:cNvPr id="125" name="Shape 12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Como Blackwell podría sacar partido a la aplicación de estas técnicas. Propuestas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 Métricas: </a:t>
            </a:r>
          </a:p>
          <a:p>
            <a:pPr/>
            <a:r>
              <a:t>		- Valor de R^2 0.8257352%. El modelo explica un 82.57% de la variabilidad total del volumen de ventas</a:t>
            </a:r>
          </a:p>
          <a:p>
            <a:pPr/>
            <a:r>
              <a:t>		- Error cuadrático medio: 431.0087	</a:t>
            </a:r>
          </a:p>
          <a:p>
            <a:pPr/>
            <a:r>
              <a:t>		- Importancia de las variables: variables decisivas a la hora de predecir el volumen de ventas:</a:t>
            </a:r>
          </a:p>
          <a:p>
            <a:pPr/>
            <a:r>
              <a:t>			- Positive Service Review (100%)</a:t>
            </a:r>
          </a:p>
          <a:p>
            <a:pPr/>
            <a:r>
              <a:t>			- x4 star Reviews (4.71%)</a:t>
            </a:r>
          </a:p>
          <a:p>
            <a:pPr/>
            <a:r>
              <a:t>		- Modelar el comportamiento humano es difícil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p>
          <a:p>
            <a:pPr/>
            <a:r>
              <a:t>A la hora de predecir la variable reseñas positivas es determinante. Conforme más valoraciones de este tipo haya recibido un producto, mayor predicción de ventas tendrá el producto.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Blackwell está considerando adquirir una empresa minorista de productos electrónicos (Electronidex)</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Hemos observado que el volumen de ventas de algunos artículos de Electronidex como PCs, ordenadores portátiles o monitores, es mucho más elevado que el de Blackwell Electronix. </a:t>
            </a:r>
          </a:p>
          <a:p>
            <a:pPr/>
          </a:p>
          <a:p>
            <a:pPr/>
            <a:r>
              <a:t>Con respecto a los accesorios, Blackwell vente una cantidad inmensa de este tipo de productos, pero las ventas de Electronidex en cuanto a accesorios no son bajas, han aparecido 15968 artículos que son accesorios en las transacciones, sin olvidar que se trata de transacciones en un único mes y que se trata de una cota inferior. </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LA MAYORÍA DE REGLAS APUNTAN A MONITORES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p>
          <a:p>
            <a:pPr/>
            <a:r>
              <a:t>Clientela de Electronidex:</a:t>
            </a:r>
          </a:p>
          <a:p>
            <a:pPr/>
            <a:r>
              <a:t>Cabría pensar que existe una parte de la clientela dedicada al mundo de los videojuegos, ya que la transacción de mayor frecuencia es una que involucra un monitor y una torre gamer. </a:t>
            </a:r>
          </a:p>
          <a:p>
            <a:pPr/>
            <a:r>
              <a:t>Estudiando estas transacciones, observamos la que también se han comprado, además de estos productos, otros accesorios específicos como ratones gamers o auriculares especializados, sets gamers y videojuegos, por lo que esta información avala la hipótesis de este tipo de clientela</a:t>
            </a:r>
          </a:p>
          <a:p>
            <a:pPr/>
          </a:p>
          <a:p>
            <a:pPr/>
            <a:r>
              <a:t>Hemos hecho un estudio de análisis de cesta de la compra para Electronidex, pero también sería interesante hacer este estudio para los productos a la venta en Blackwell, ya que nos ayudaría a encontrar patrones de compra y relaciones de compra de productos.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ya que nos ayudaría a encontrar patrones de compra y relaciones de compra de productos.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Patrones que no podemos ver con un simple análisis descriptivo</a:t>
            </a:r>
          </a:p>
          <a:p>
            <a:pPr/>
            <a:r>
              <a:t>Motores de búsqueda:</a:t>
            </a:r>
          </a:p>
          <a:p>
            <a:pPr/>
            <a:r>
              <a:t>		- optimiza resultados en función de los clicks del usuario</a:t>
            </a:r>
          </a:p>
          <a:p>
            <a:pPr/>
            <a:r>
              <a:t>Recomendaciones:</a:t>
            </a:r>
          </a:p>
          <a:p>
            <a:pPr/>
            <a:r>
              <a:t>		- sugerencias personalizadas de compra </a:t>
            </a:r>
          </a:p>
          <a:p>
            <a:pPr/>
            <a:r>
              <a:t>		- analiza el historial de compras y reproducciones del usuario y lo compara con lo que han hecho otros usuarios con tendencias o gastos parecidos</a:t>
            </a:r>
          </a:p>
          <a:p>
            <a:pPr/>
            <a:r>
              <a:t>Vehúclos inteligentes:</a:t>
            </a:r>
          </a:p>
          <a:p>
            <a:pPr/>
            <a:r>
              <a:t>		- ajustar la configuración interna</a:t>
            </a:r>
          </a:p>
          <a:p>
            <a:pPr/>
            <a:r>
              <a:t>Ciberseguridad:</a:t>
            </a:r>
          </a:p>
          <a:p>
            <a:pPr/>
            <a:r>
              <a:t>		- antivirus: reconocer anomalías.</a:t>
            </a:r>
          </a:p>
          <a:p>
            <a:pPr/>
          </a:p>
          <a:p>
            <a:pPr/>
            <a:r>
              <a:t>La minería de datos es el proceso de analizar grandes cantidades de datos, pare descubrir y patrones, para extraer conocimiento y aspectos interesantes para el negocio, realizar predicciones sobre el futuro,  extraer conclusiones, comprender el pasado   (p. Ej predicciones de ventas) que nos ayuden a resolver problemas, extraer conclusiones acerca de nuevas oportunidades de negocio o ver riesgos.</a:t>
            </a:r>
          </a:p>
          <a:p>
            <a:pPr/>
          </a:p>
          <a:p>
            <a:pPr/>
            <a:r>
              <a:t>El aprendizaje automático es el proceso, a través de algoritmos, dota a los ordenadores de la capacidad de identificar patrones en datos masivos y elaborar predicciones (análisis predictivo). Este aprendizaje permite a los computadores realizar tareas específicas de forma autónoma, es decir, sin necesidad de ser programados.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p>
            <a:pPr/>
            <a:r>
              <a:t>Motores de búsqueda:</a:t>
            </a:r>
          </a:p>
          <a:p>
            <a:pPr/>
            <a:r>
              <a:t>		- optimiza resultados en función de los clicks del usuario</a:t>
            </a:r>
          </a:p>
          <a:p>
            <a:pPr/>
            <a:r>
              <a:t>Recopilar más datos: ver cómo las ventas varían en función de la época del año</a:t>
            </a:r>
          </a:p>
          <a:p>
            <a:pPr/>
            <a:r>
              <a:t>Mejorar relaciones estratégicas con marcas determinadas que produzcan gran cantidad de ventas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p>
          <a:p>
            <a:pPr/>
          </a:p>
          <a:p>
            <a:pPr/>
            <a:r>
              <a:t>Aplicar métodos de minería de datos (utilizando métodos de aprendizaje automático machine learning) para hacer modelos predictivos que arrojen información sobre los clientes de Blackwell, preferencias de marca, predicción de ventas,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Tarea 2. Predecir la marca de productos informáticos preferida por los clientes de Blackwell (Clasificación)</a:t>
            </a:r>
          </a:p>
          <a:p>
            <a:pPr/>
            <a:r>
              <a:t>- Objetivos: conocer la marca de ordenador preferida por los clientes, para así poder tomar mejores decisiones sobre los fabricantes con los que se debe buscar una mejora de las relaciones estratégicas.</a:t>
            </a:r>
          </a:p>
          <a:p>
            <a:pPr/>
          </a:p>
          <a:p>
            <a:pPr marL="279400" indent="-279400">
              <a:buSzPct val="75000"/>
              <a:buFont typeface="Helvetica Neue"/>
              <a:buChar char="-"/>
            </a:pPr>
            <a:r>
              <a:t>Procedimiento para lograrlo: </a:t>
            </a:r>
          </a:p>
          <a:p>
            <a:pPr lvl="1" marL="914400" indent="-279400">
              <a:buSzPct val="75000"/>
              <a:buFont typeface="Helvetica Neue"/>
              <a:buChar char="-"/>
            </a:pPr>
            <a:r>
              <a:t>Usando datos demográficos recopilados en una encuesta (salario, edad, nivel educativo alcanzado, marca de coche, código postal, crédito total disponible),</a:t>
            </a:r>
          </a:p>
          <a:p>
            <a:pPr lvl="1" marL="914400" indent="-279400">
              <a:buSzPct val="75000"/>
              <a:buFont typeface="Helvetica Neue"/>
              <a:buChar char="-"/>
            </a:pPr>
            <a:r>
              <a:t>algoritmos de clasificación -&gt; selección del modelo que mejor clasifica el objetivo</a:t>
            </a:r>
          </a:p>
          <a:p>
            <a:pPr lvl="1" marL="914400" indent="-279400">
              <a:buSzPct val="75000"/>
              <a:buFont typeface="Helvetica Neue"/>
              <a:buChar char="-"/>
            </a:pPr>
            <a:r>
              <a:t>Predicción de la marca preferida por los clientes para un conjunto de datos nuevos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Mejor modelo: Gradient boosting —— Métricas: </a:t>
            </a:r>
          </a:p>
          <a:p>
            <a:pPr/>
          </a:p>
          <a:p>
            <a:pPr/>
            <a:r>
              <a:t>- Accuracy : 0.9272 . Si llega un nuevo cliente, cabe esperar que el modelo acierte a la hora de clasificar su marca de ordenador preferida en un 92.72%</a:t>
            </a:r>
          </a:p>
          <a:p>
            <a:pPr/>
            <a:r>
              <a:t>- Sensitivity : 0.9225 . De nuevo, ante la llegada de un nuevo cliente que prefiere la marca Acer ,cabe esperar que el modelo acierte a la hora de clasificar su marca de ordenador preferida en un 92.25%</a:t>
            </a:r>
          </a:p>
          <a:p>
            <a:pPr marL="279400" indent="-279400">
              <a:buSzPct val="75000"/>
              <a:buFont typeface="Helvetica Neue"/>
              <a:buChar char="-"/>
            </a:pPr>
            <a:r>
              <a:t>Specificity : 0.9301 . Ante la llegada de un nuevo cliente que prefiere la marca Sony ,cabe esperar que el modelo acierte a la hora de clasificar su marca de ordenador preferida en un 93.01%</a:t>
            </a:r>
          </a:p>
          <a:p>
            <a:pPr marL="279400" indent="-279400">
              <a:buSzPct val="75000"/>
              <a:buFont typeface="Helvetica Neue"/>
              <a:buChar char="-"/>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A partir de un salario de 130000€, el algoritmo  clasifica la marca preferida como Sony</a:t>
            </a:r>
          </a:p>
          <a:p>
            <a:pPr/>
            <a:r>
              <a:t>Salario entre 60 y 100 mil €, la mayoría son clasificados como Acer</a:t>
            </a:r>
          </a:p>
          <a:p>
            <a:pPr/>
          </a:p>
          <a:p>
            <a:pPr/>
          </a:p>
          <a:p>
            <a:pPr/>
            <a:r>
              <a:t>Mayor error al clasificar:</a:t>
            </a:r>
          </a:p>
          <a:p>
            <a:pPr/>
            <a:r>
              <a:t>El modelo clasifica mal a los clientes de entre 23 y 33 años asignando marca prefería Acer en lugar de Sony.</a:t>
            </a:r>
          </a:p>
          <a:p>
            <a:pPr/>
            <a:r>
              <a:t>Para una edad de 55 años en adelante, la mayoría de errores de cometen al clasificar Sony en lugar de acer</a:t>
            </a:r>
          </a:p>
          <a:p>
            <a:pPr/>
          </a:p>
          <a:p>
            <a:pPr/>
            <a:r>
              <a:t>Realidad: </a:t>
            </a:r>
          </a:p>
          <a:p>
            <a:pPr/>
            <a:r>
              <a:t>Mayor número de clientes que prefieren la marca Sony.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Mayor error al clasificar:</a:t>
            </a:r>
          </a:p>
          <a:p>
            <a:pPr/>
            <a:r>
              <a:t>El modelo clasifica mal a los clientes de entre 23 y 33 años asignando marca prefería Acer en lugar de Sony.</a:t>
            </a:r>
          </a:p>
          <a:p>
            <a:pPr/>
            <a:r>
              <a:t>Para una edad de 55 años en adelante, la mayoría de errores de cometen al clasificar Sony en lugar de acer</a:t>
            </a:r>
          </a:p>
          <a:p>
            <a:pPr/>
          </a:p>
          <a:p>
            <a:pPr/>
            <a:r>
              <a:t>Realidad: </a:t>
            </a:r>
          </a:p>
          <a:p>
            <a:pPr/>
            <a:r>
              <a:t>Mayor número de clientes que prefieren la marca Sony.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Tarea 3. Análisis de predicción de ventas (regresión) — Objetivos: </a:t>
            </a:r>
          </a:p>
          <a:p>
            <a:pPr/>
            <a:r>
              <a:t>- Entender como varía el volumen de ventas en función del tipo de producto</a:t>
            </a:r>
          </a:p>
          <a:p>
            <a:pPr/>
            <a:r>
              <a:t>- Predicción de ventas de cuatro productos concretos: PC, Portátiles, netbooks y smartphones</a:t>
            </a:r>
          </a:p>
          <a:p>
            <a:pPr/>
            <a:r>
              <a:t>- Evaluar el impacto que tienen las reseñas (2 tipos) de los clientes en el volumen de ventas de los diferentes tipos de productos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p>
          <a:p>
            <a:pPr/>
            <a:r>
              <a:t>Procedimiento para lograrlo: </a:t>
            </a:r>
          </a:p>
          <a:p>
            <a:pPr/>
            <a:r>
              <a:t>	- Análisis de datos correspondiente al histórico de ventas de Blackwell (tipo de producto, precio, estrellas (reseña), reseñas por el servicio (positiva/negariva), dimensiones del producto, recomendación, ranking)</a:t>
            </a:r>
          </a:p>
          <a:p>
            <a:pPr/>
            <a:r>
              <a:t>	- Modelos de regresión para el predecir el volumen de ventas de un</a:t>
            </a:r>
            <a:r>
              <a:rPr b="1"/>
              <a:t> nuevo conjunto de datos</a:t>
            </a:r>
            <a:r>
              <a:t> (new products)</a:t>
            </a:r>
          </a:p>
          <a:p>
            <a:pPr/>
            <a:r>
              <a:t>	- Una vez seleccionado el modelo que mejor predice la variable objetivo, realizar una predicción del volumen de ventas para un nuevo conjunto de datos.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Aspectos destacables:</a:t>
            </a:r>
          </a:p>
          <a:p>
            <a:pPr/>
            <a:r>
              <a:t>Datasets con muy pocos registros. No podemos hacer un dataset de validación en la partición</a:t>
            </a:r>
          </a:p>
          <a:p>
            <a:pPr/>
            <a:r>
              <a:t>Eliminar la variabilidad y tener más fiabilidad en las métricas</a:t>
            </a:r>
          </a:p>
          <a:p>
            <a:pPr/>
          </a:p>
          <a:p>
            <a:pPr/>
          </a:p>
          <a:p>
            <a:pPr/>
          </a:p>
          <a:p>
            <a:pPr/>
          </a:p>
          <a:p>
            <a:pPr/>
            <a:r>
              <a:t>Al trabajar con variables dummy (binarias 0-1) obtenemos variables con varianzas muy próximas a 0. Esto supone que tenemos que eliminar esas variables y no las introduciremos como variables predictoras del volumen de ventas, ya que al realizar la partición, lo mas probable es que en los datos de entrenamiento tengamos variables con varianzas nulas o muy próximas a 0. Esto provocará que los algoritmos no puedan ser implementados o que tengamos mucha variabilidad.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ítulo y subtítulo">
    <p:spTree>
      <p:nvGrpSpPr>
        <p:cNvPr id="1" name=""/>
        <p:cNvGrpSpPr/>
        <p:nvPr/>
      </p:nvGrpSpPr>
      <p:grpSpPr>
        <a:xfrm>
          <a:off x="0" y="0"/>
          <a:ext cx="0" cy="0"/>
          <a:chOff x="0" y="0"/>
          <a:chExt cx="0" cy="0"/>
        </a:xfrm>
      </p:grpSpPr>
      <p:sp>
        <p:nvSpPr>
          <p:cNvPr id="12" name="Línea"/>
          <p:cNvSpPr/>
          <p:nvPr/>
        </p:nvSpPr>
        <p:spPr>
          <a:xfrm>
            <a:off x="1066800" y="6680200"/>
            <a:ext cx="22252676" cy="182"/>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13" name="Texto del título"/>
          <p:cNvSpPr txBox="1"/>
          <p:nvPr>
            <p:ph type="title"/>
          </p:nvPr>
        </p:nvSpPr>
        <p:spPr>
          <a:xfrm>
            <a:off x="1066800" y="1854200"/>
            <a:ext cx="22237700" cy="4470400"/>
          </a:xfrm>
          <a:prstGeom prst="rect">
            <a:avLst/>
          </a:prstGeom>
        </p:spPr>
        <p:txBody>
          <a:bodyPr/>
          <a:lstStyle/>
          <a:p>
            <a:pPr/>
            <a:r>
              <a:t>Texto del título</a:t>
            </a:r>
          </a:p>
        </p:txBody>
      </p:sp>
      <p:sp>
        <p:nvSpPr>
          <p:cNvPr id="14" name="Nivel de texto 1…"/>
          <p:cNvSpPr txBox="1"/>
          <p:nvPr>
            <p:ph type="body" sz="quarter" idx="1"/>
          </p:nvPr>
        </p:nvSpPr>
        <p:spPr>
          <a:xfrm>
            <a:off x="1066800" y="7048500"/>
            <a:ext cx="22237700" cy="14351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Nivel de texto 1</a:t>
            </a:r>
          </a:p>
          <a:p>
            <a:pPr lvl="1"/>
            <a:r>
              <a:t>Nivel de texto 2</a:t>
            </a:r>
          </a:p>
          <a:p>
            <a:pPr lvl="2"/>
            <a:r>
              <a:t>Nivel de texto 3</a:t>
            </a:r>
          </a:p>
          <a:p>
            <a:pPr lvl="3"/>
            <a:r>
              <a:t>Nivel de texto 4</a:t>
            </a:r>
          </a:p>
          <a:p>
            <a:pPr lvl="4"/>
            <a:r>
              <a:t>Nivel de texto 5</a:t>
            </a:r>
          </a:p>
        </p:txBody>
      </p:sp>
      <p:sp>
        <p:nvSpPr>
          <p:cNvPr id="1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ita">
    <p:spTree>
      <p:nvGrpSpPr>
        <p:cNvPr id="1" name=""/>
        <p:cNvGrpSpPr/>
        <p:nvPr/>
      </p:nvGrpSpPr>
      <p:grpSpPr>
        <a:xfrm>
          <a:off x="0" y="0"/>
          <a:ext cx="0" cy="0"/>
          <a:chOff x="0" y="0"/>
          <a:chExt cx="0" cy="0"/>
        </a:xfrm>
      </p:grpSpPr>
      <p:sp>
        <p:nvSpPr>
          <p:cNvPr id="101" name="– Juan López"/>
          <p:cNvSpPr txBox="1"/>
          <p:nvPr>
            <p:ph type="body" sz="quarter" idx="21"/>
          </p:nvPr>
        </p:nvSpPr>
        <p:spPr>
          <a:xfrm>
            <a:off x="2387600" y="8953500"/>
            <a:ext cx="19621500" cy="647700"/>
          </a:xfrm>
          <a:prstGeom prst="rect">
            <a:avLst/>
          </a:prstGeom>
        </p:spPr>
        <p:txBody>
          <a:bodyPr>
            <a:spAutoFit/>
          </a:bodyPr>
          <a:lstStyle>
            <a:lvl1pPr marL="0" indent="0" algn="ctr" defTabSz="647700">
              <a:spcBef>
                <a:spcPts val="0"/>
              </a:spcBef>
              <a:buSzTx/>
              <a:buFontTx/>
              <a:buNone/>
              <a:defRPr sz="3600">
                <a:solidFill>
                  <a:srgbClr val="000000"/>
                </a:solidFill>
                <a:latin typeface="Helvetica Neue Medium"/>
                <a:ea typeface="Helvetica Neue Medium"/>
                <a:cs typeface="Helvetica Neue Medium"/>
                <a:sym typeface="Helvetica Neue Medium"/>
              </a:defRPr>
            </a:lvl1pPr>
          </a:lstStyle>
          <a:p>
            <a:pPr/>
            <a:r>
              <a:t>– Juan López</a:t>
            </a:r>
          </a:p>
        </p:txBody>
      </p:sp>
      <p:sp>
        <p:nvSpPr>
          <p:cNvPr id="102" name="“Escribe una cita aquí”"/>
          <p:cNvSpPr txBox="1"/>
          <p:nvPr>
            <p:ph type="body" sz="quarter" idx="22"/>
          </p:nvPr>
        </p:nvSpPr>
        <p:spPr>
          <a:xfrm>
            <a:off x="2387600" y="6061864"/>
            <a:ext cx="19621500" cy="944572"/>
          </a:xfrm>
          <a:prstGeom prst="rect">
            <a:avLst/>
          </a:prstGeom>
        </p:spPr>
        <p:txBody>
          <a:bodyPr anchor="ctr">
            <a:spAutoFit/>
          </a:bodyPr>
          <a:lstStyle>
            <a:lvl1pPr marL="0" indent="0" algn="ctr" defTabSz="647700">
              <a:spcBef>
                <a:spcPts val="3400"/>
              </a:spcBef>
              <a:buSzTx/>
              <a:buFontTx/>
              <a:buNone/>
              <a:defRPr sz="5600"/>
            </a:lvl1pPr>
          </a:lstStyle>
          <a:p>
            <a:pPr/>
            <a:r>
              <a:t>“Escribe una cita aquí”</a:t>
            </a:r>
          </a:p>
        </p:txBody>
      </p:sp>
      <p:sp>
        <p:nvSpPr>
          <p:cNvPr id="10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p:spTree>
      <p:nvGrpSpPr>
        <p:cNvPr id="1" name=""/>
        <p:cNvGrpSpPr/>
        <p:nvPr/>
      </p:nvGrpSpPr>
      <p:grpSpPr>
        <a:xfrm>
          <a:off x="0" y="0"/>
          <a:ext cx="0" cy="0"/>
          <a:chOff x="0" y="0"/>
          <a:chExt cx="0" cy="0"/>
        </a:xfrm>
      </p:grpSpPr>
      <p:sp>
        <p:nvSpPr>
          <p:cNvPr id="110" name="vista aérea de una ciudad antigua de Italia"/>
          <p:cNvSpPr/>
          <p:nvPr>
            <p:ph type="pic" idx="21"/>
          </p:nvPr>
        </p:nvSpPr>
        <p:spPr>
          <a:xfrm>
            <a:off x="-12700" y="-25400"/>
            <a:ext cx="24384000" cy="17774328"/>
          </a:xfrm>
          <a:prstGeom prst="rect">
            <a:avLst/>
          </a:prstGeom>
        </p:spPr>
        <p:txBody>
          <a:bodyPr lIns="91439" tIns="45719" rIns="91439" bIns="45719">
            <a:noAutofit/>
          </a:bodyPr>
          <a:lstStyle/>
          <a:p>
            <a:pPr/>
          </a:p>
        </p:txBody>
      </p:sp>
      <p:sp>
        <p:nvSpPr>
          <p:cNvPr id="11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En blanco">
    <p:spTree>
      <p:nvGrpSpPr>
        <p:cNvPr id="1" name=""/>
        <p:cNvGrpSpPr/>
        <p:nvPr/>
      </p:nvGrpSpPr>
      <p:grpSpPr>
        <a:xfrm>
          <a:off x="0" y="0"/>
          <a:ext cx="0" cy="0"/>
          <a:chOff x="0" y="0"/>
          <a:chExt cx="0" cy="0"/>
        </a:xfrm>
      </p:grpSpPr>
      <p:sp>
        <p:nvSpPr>
          <p:cNvPr id="11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horizontal)">
    <p:spTree>
      <p:nvGrpSpPr>
        <p:cNvPr id="1" name=""/>
        <p:cNvGrpSpPr/>
        <p:nvPr/>
      </p:nvGrpSpPr>
      <p:grpSpPr>
        <a:xfrm>
          <a:off x="0" y="0"/>
          <a:ext cx="0" cy="0"/>
          <a:chOff x="0" y="0"/>
          <a:chExt cx="0" cy="0"/>
        </a:xfrm>
      </p:grpSpPr>
      <p:sp>
        <p:nvSpPr>
          <p:cNvPr id="22" name="Línea"/>
          <p:cNvSpPr/>
          <p:nvPr/>
        </p:nvSpPr>
        <p:spPr>
          <a:xfrm>
            <a:off x="14147800" y="11214100"/>
            <a:ext cx="0" cy="200043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23" name="vista parcial desde abajo del Coliseo bajo un cielo azul"/>
          <p:cNvSpPr/>
          <p:nvPr>
            <p:ph type="pic" idx="21"/>
          </p:nvPr>
        </p:nvSpPr>
        <p:spPr>
          <a:xfrm>
            <a:off x="-88900" y="-38100"/>
            <a:ext cx="35966400" cy="21882100"/>
          </a:xfrm>
          <a:prstGeom prst="rect">
            <a:avLst/>
          </a:prstGeom>
        </p:spPr>
        <p:txBody>
          <a:bodyPr lIns="91439" tIns="45719" rIns="91439" bIns="45719">
            <a:noAutofit/>
          </a:bodyPr>
          <a:lstStyle/>
          <a:p>
            <a:pPr/>
          </a:p>
        </p:txBody>
      </p:sp>
      <p:sp>
        <p:nvSpPr>
          <p:cNvPr id="24" name="Texto del título"/>
          <p:cNvSpPr txBox="1"/>
          <p:nvPr>
            <p:ph type="title"/>
          </p:nvPr>
        </p:nvSpPr>
        <p:spPr>
          <a:xfrm>
            <a:off x="2641600" y="10947400"/>
            <a:ext cx="10858500" cy="2387600"/>
          </a:xfrm>
          <a:prstGeom prst="rect">
            <a:avLst/>
          </a:prstGeom>
        </p:spPr>
        <p:txBody>
          <a:bodyPr anchor="ctr"/>
          <a:lstStyle>
            <a:lvl1pPr algn="r"/>
          </a:lstStyle>
          <a:p>
            <a:pPr/>
            <a:r>
              <a:t>Texto del título</a:t>
            </a:r>
          </a:p>
        </p:txBody>
      </p:sp>
      <p:sp>
        <p:nvSpPr>
          <p:cNvPr id="25" name="Nivel de texto 1…"/>
          <p:cNvSpPr txBox="1"/>
          <p:nvPr>
            <p:ph type="body" sz="quarter" idx="1"/>
          </p:nvPr>
        </p:nvSpPr>
        <p:spPr>
          <a:xfrm>
            <a:off x="14719300" y="11938000"/>
            <a:ext cx="9283700" cy="7112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Nivel de texto 1</a:t>
            </a:r>
          </a:p>
          <a:p>
            <a:pPr lvl="1"/>
            <a:r>
              <a:t>Nivel de texto 2</a:t>
            </a:r>
          </a:p>
          <a:p>
            <a:pPr lvl="2"/>
            <a:r>
              <a:t>Nivel de texto 3</a:t>
            </a:r>
          </a:p>
          <a:p>
            <a:pPr lvl="3"/>
            <a:r>
              <a:t>Nivel de texto 4</a:t>
            </a:r>
          </a:p>
          <a:p>
            <a:pPr lvl="4"/>
            <a:r>
              <a:t>Nivel de texto 5</a:t>
            </a:r>
          </a:p>
        </p:txBody>
      </p:sp>
      <p:sp>
        <p:nvSpPr>
          <p:cNvPr id="26"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centro)">
    <p:spTree>
      <p:nvGrpSpPr>
        <p:cNvPr id="1" name=""/>
        <p:cNvGrpSpPr/>
        <p:nvPr/>
      </p:nvGrpSpPr>
      <p:grpSpPr>
        <a:xfrm>
          <a:off x="0" y="0"/>
          <a:ext cx="0" cy="0"/>
          <a:chOff x="0" y="0"/>
          <a:chExt cx="0" cy="0"/>
        </a:xfrm>
      </p:grpSpPr>
      <p:sp>
        <p:nvSpPr>
          <p:cNvPr id="33" name="Texto del título"/>
          <p:cNvSpPr txBox="1"/>
          <p:nvPr>
            <p:ph type="title"/>
          </p:nvPr>
        </p:nvSpPr>
        <p:spPr>
          <a:xfrm>
            <a:off x="1066800" y="4622800"/>
            <a:ext cx="22237700" cy="4470400"/>
          </a:xfrm>
          <a:prstGeom prst="rect">
            <a:avLst/>
          </a:prstGeom>
        </p:spPr>
        <p:txBody>
          <a:bodyPr anchor="ctr"/>
          <a:lstStyle/>
          <a:p>
            <a:pPr/>
            <a:r>
              <a:t>Texto del título</a:t>
            </a:r>
          </a:p>
        </p:txBody>
      </p:sp>
      <p:sp>
        <p:nvSpPr>
          <p:cNvPr id="3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vertical)">
    <p:spTree>
      <p:nvGrpSpPr>
        <p:cNvPr id="1" name=""/>
        <p:cNvGrpSpPr/>
        <p:nvPr/>
      </p:nvGrpSpPr>
      <p:grpSpPr>
        <a:xfrm>
          <a:off x="0" y="0"/>
          <a:ext cx="0" cy="0"/>
          <a:chOff x="0" y="0"/>
          <a:chExt cx="0" cy="0"/>
        </a:xfrm>
      </p:grpSpPr>
      <p:sp>
        <p:nvSpPr>
          <p:cNvPr id="41" name="Línea"/>
          <p:cNvSpPr/>
          <p:nvPr/>
        </p:nvSpPr>
        <p:spPr>
          <a:xfrm>
            <a:off x="1066800" y="6845300"/>
            <a:ext cx="10002141" cy="0"/>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42" name="vista parcial desde abajo del Coliseo bajo un cielo azul"/>
          <p:cNvSpPr/>
          <p:nvPr>
            <p:ph type="pic" idx="21"/>
          </p:nvPr>
        </p:nvSpPr>
        <p:spPr>
          <a:xfrm>
            <a:off x="9867900" y="-12700"/>
            <a:ext cx="20929600" cy="13982700"/>
          </a:xfrm>
          <a:prstGeom prst="rect">
            <a:avLst/>
          </a:prstGeom>
        </p:spPr>
        <p:txBody>
          <a:bodyPr lIns="91439" tIns="45719" rIns="91439" bIns="45719">
            <a:noAutofit/>
          </a:bodyPr>
          <a:lstStyle/>
          <a:p>
            <a:pPr/>
          </a:p>
        </p:txBody>
      </p:sp>
      <p:sp>
        <p:nvSpPr>
          <p:cNvPr id="43" name="Texto del título"/>
          <p:cNvSpPr txBox="1"/>
          <p:nvPr>
            <p:ph type="title"/>
          </p:nvPr>
        </p:nvSpPr>
        <p:spPr>
          <a:xfrm>
            <a:off x="1066800" y="2019300"/>
            <a:ext cx="10007600" cy="4470400"/>
          </a:xfrm>
          <a:prstGeom prst="rect">
            <a:avLst/>
          </a:prstGeom>
        </p:spPr>
        <p:txBody>
          <a:bodyPr/>
          <a:lstStyle/>
          <a:p>
            <a:pPr/>
            <a:r>
              <a:t>Texto del título</a:t>
            </a:r>
          </a:p>
        </p:txBody>
      </p:sp>
      <p:sp>
        <p:nvSpPr>
          <p:cNvPr id="44" name="Nivel de texto 1…"/>
          <p:cNvSpPr txBox="1"/>
          <p:nvPr>
            <p:ph type="body" sz="quarter" idx="1"/>
          </p:nvPr>
        </p:nvSpPr>
        <p:spPr>
          <a:xfrm>
            <a:off x="1066800" y="7213600"/>
            <a:ext cx="10007600" cy="44704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Nivel de texto 1</a:t>
            </a:r>
          </a:p>
          <a:p>
            <a:pPr lvl="1"/>
            <a:r>
              <a:t>Nivel de texto 2</a:t>
            </a:r>
          </a:p>
          <a:p>
            <a:pPr lvl="2"/>
            <a:r>
              <a:t>Nivel de texto 3</a:t>
            </a:r>
          </a:p>
          <a:p>
            <a:pPr lvl="3"/>
            <a:r>
              <a:t>Nivel de texto 4</a:t>
            </a:r>
          </a:p>
          <a:p>
            <a:pPr lvl="4"/>
            <a:r>
              <a:t>Nivel de texto 5</a:t>
            </a:r>
          </a:p>
        </p:txBody>
      </p:sp>
      <p:sp>
        <p:nvSpPr>
          <p:cNvPr id="45" name="Número de diapositiva"/>
          <p:cNvSpPr txBox="1"/>
          <p:nvPr>
            <p:ph type="sldNum" sz="quarter" idx="2"/>
          </p:nvPr>
        </p:nvSpPr>
        <p:spPr>
          <a:xfrm>
            <a:off x="952499" y="12985800"/>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arriba)">
    <p:spTree>
      <p:nvGrpSpPr>
        <p:cNvPr id="1" name=""/>
        <p:cNvGrpSpPr/>
        <p:nvPr/>
      </p:nvGrpSpPr>
      <p:grpSpPr>
        <a:xfrm>
          <a:off x="0" y="0"/>
          <a:ext cx="0" cy="0"/>
          <a:chOff x="0" y="0"/>
          <a:chExt cx="0" cy="0"/>
        </a:xfrm>
      </p:grpSpPr>
      <p:sp>
        <p:nvSpPr>
          <p:cNvPr id="52" name="Texto del título"/>
          <p:cNvSpPr txBox="1"/>
          <p:nvPr>
            <p:ph type="title"/>
          </p:nvPr>
        </p:nvSpPr>
        <p:spPr>
          <a:prstGeom prst="rect">
            <a:avLst/>
          </a:prstGeom>
        </p:spPr>
        <p:txBody>
          <a:bodyPr/>
          <a:lstStyle/>
          <a:p>
            <a:pPr/>
            <a:r>
              <a:t>Texto del título</a:t>
            </a:r>
          </a:p>
        </p:txBody>
      </p:sp>
      <p:sp>
        <p:nvSpPr>
          <p:cNvPr id="5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viñetas">
    <p:spTree>
      <p:nvGrpSpPr>
        <p:cNvPr id="1" name=""/>
        <p:cNvGrpSpPr/>
        <p:nvPr/>
      </p:nvGrpSpPr>
      <p:grpSpPr>
        <a:xfrm>
          <a:off x="0" y="0"/>
          <a:ext cx="0" cy="0"/>
          <a:chOff x="0" y="0"/>
          <a:chExt cx="0" cy="0"/>
        </a:xfrm>
      </p:grpSpPr>
      <p:sp>
        <p:nvSpPr>
          <p:cNvPr id="60" name="Texto del título"/>
          <p:cNvSpPr txBox="1"/>
          <p:nvPr>
            <p:ph type="title"/>
          </p:nvPr>
        </p:nvSpPr>
        <p:spPr>
          <a:prstGeom prst="rect">
            <a:avLst/>
          </a:prstGeom>
        </p:spPr>
        <p:txBody>
          <a:bodyPr/>
          <a:lstStyle/>
          <a:p>
            <a:pPr/>
            <a:r>
              <a:t>Texto del título</a:t>
            </a:r>
          </a:p>
        </p:txBody>
      </p:sp>
      <p:sp>
        <p:nvSpPr>
          <p:cNvPr id="61"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6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ítulo, viñetas y foto">
    <p:spTree>
      <p:nvGrpSpPr>
        <p:cNvPr id="1" name=""/>
        <p:cNvGrpSpPr/>
        <p:nvPr/>
      </p:nvGrpSpPr>
      <p:grpSpPr>
        <a:xfrm>
          <a:off x="0" y="0"/>
          <a:ext cx="0" cy="0"/>
          <a:chOff x="0" y="0"/>
          <a:chExt cx="0" cy="0"/>
        </a:xfrm>
      </p:grpSpPr>
      <p:sp>
        <p:nvSpPr>
          <p:cNvPr id="69" name="Línea"/>
          <p:cNvSpPr/>
          <p:nvPr/>
        </p:nvSpPr>
        <p:spPr>
          <a:xfrm>
            <a:off x="1066800" y="2768600"/>
            <a:ext cx="9512612" cy="186"/>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70" name="hilera de góndolas azules con Venecia al fondo"/>
          <p:cNvSpPr/>
          <p:nvPr>
            <p:ph type="pic" idx="21"/>
          </p:nvPr>
        </p:nvSpPr>
        <p:spPr>
          <a:xfrm>
            <a:off x="12052300" y="-1016000"/>
            <a:ext cx="12788900" cy="19037300"/>
          </a:xfrm>
          <a:prstGeom prst="rect">
            <a:avLst/>
          </a:prstGeom>
        </p:spPr>
        <p:txBody>
          <a:bodyPr lIns="91439" tIns="45719" rIns="91439" bIns="45719">
            <a:noAutofit/>
          </a:bodyPr>
          <a:lstStyle/>
          <a:p>
            <a:pPr/>
          </a:p>
        </p:txBody>
      </p:sp>
      <p:sp>
        <p:nvSpPr>
          <p:cNvPr id="71" name="Texto del título"/>
          <p:cNvSpPr txBox="1"/>
          <p:nvPr>
            <p:ph type="title"/>
          </p:nvPr>
        </p:nvSpPr>
        <p:spPr>
          <a:xfrm>
            <a:off x="1066800" y="469900"/>
            <a:ext cx="9525000" cy="1968500"/>
          </a:xfrm>
          <a:prstGeom prst="rect">
            <a:avLst/>
          </a:prstGeom>
        </p:spPr>
        <p:txBody>
          <a:bodyPr/>
          <a:lstStyle/>
          <a:p>
            <a:pPr/>
            <a:r>
              <a:t>Texto del título</a:t>
            </a:r>
          </a:p>
        </p:txBody>
      </p:sp>
      <p:sp>
        <p:nvSpPr>
          <p:cNvPr id="72" name="Nivel de texto 1…"/>
          <p:cNvSpPr txBox="1"/>
          <p:nvPr>
            <p:ph type="body" sz="half" idx="1"/>
          </p:nvPr>
        </p:nvSpPr>
        <p:spPr>
          <a:xfrm>
            <a:off x="1066800" y="3124200"/>
            <a:ext cx="9525000" cy="9372600"/>
          </a:xfrm>
          <a:prstGeom prst="rect">
            <a:avLst/>
          </a:prstGeom>
        </p:spPr>
        <p:txBody>
          <a:bodyPr/>
          <a:lstStyle>
            <a:lvl1pPr marL="457200" indent="-457200">
              <a:spcBef>
                <a:spcPts val="4200"/>
              </a:spcBef>
              <a:defRPr sz="3600">
                <a:latin typeface="Helvetica Neue"/>
                <a:ea typeface="Helvetica Neue"/>
                <a:cs typeface="Helvetica Neue"/>
                <a:sym typeface="Helvetica Neue"/>
              </a:defRPr>
            </a:lvl1pPr>
            <a:lvl2pPr marL="914400" indent="-457200">
              <a:spcBef>
                <a:spcPts val="4200"/>
              </a:spcBef>
              <a:defRPr sz="3600">
                <a:latin typeface="Helvetica Neue"/>
                <a:ea typeface="Helvetica Neue"/>
                <a:cs typeface="Helvetica Neue"/>
                <a:sym typeface="Helvetica Neue"/>
              </a:defRPr>
            </a:lvl2pPr>
            <a:lvl3pPr marL="1371600" indent="-457200">
              <a:spcBef>
                <a:spcPts val="4200"/>
              </a:spcBef>
              <a:defRPr sz="3600">
                <a:latin typeface="Helvetica Neue"/>
                <a:ea typeface="Helvetica Neue"/>
                <a:cs typeface="Helvetica Neue"/>
                <a:sym typeface="Helvetica Neue"/>
              </a:defRPr>
            </a:lvl3pPr>
            <a:lvl4pPr marL="1828800" indent="-457200">
              <a:spcBef>
                <a:spcPts val="4200"/>
              </a:spcBef>
              <a:defRPr sz="3600">
                <a:latin typeface="Helvetica Neue"/>
                <a:ea typeface="Helvetica Neue"/>
                <a:cs typeface="Helvetica Neue"/>
                <a:sym typeface="Helvetica Neue"/>
              </a:defRPr>
            </a:lvl4pPr>
            <a:lvl5pPr marL="2286000" indent="-457200">
              <a:spcBef>
                <a:spcPts val="4200"/>
              </a:spcBef>
              <a:defRPr sz="3600">
                <a:latin typeface="Helvetica Neue"/>
                <a:ea typeface="Helvetica Neue"/>
                <a:cs typeface="Helvetica Neue"/>
                <a:sym typeface="Helvetica Neue"/>
              </a:defRPr>
            </a:lvl5pPr>
          </a:lstStyle>
          <a:p>
            <a:pPr/>
            <a:r>
              <a:t>Nivel de texto 1</a:t>
            </a:r>
          </a:p>
          <a:p>
            <a:pPr lvl="1"/>
            <a:r>
              <a:t>Nivel de texto 2</a:t>
            </a:r>
          </a:p>
          <a:p>
            <a:pPr lvl="2"/>
            <a:r>
              <a:t>Nivel de texto 3</a:t>
            </a:r>
          </a:p>
          <a:p>
            <a:pPr lvl="3"/>
            <a:r>
              <a:t>Nivel de texto 4</a:t>
            </a:r>
          </a:p>
          <a:p>
            <a:pPr lvl="4"/>
            <a:r>
              <a:t>Nivel de texto 5</a:t>
            </a:r>
          </a:p>
        </p:txBody>
      </p:sp>
      <p:sp>
        <p:nvSpPr>
          <p:cNvPr id="73" name="Número de diapositiva"/>
          <p:cNvSpPr txBox="1"/>
          <p:nvPr>
            <p:ph type="sldNum" sz="quarter" idx="2"/>
          </p:nvPr>
        </p:nvSpPr>
        <p:spPr>
          <a:xfrm>
            <a:off x="957643" y="12985800"/>
            <a:ext cx="368504" cy="374600"/>
          </a:xfrm>
          <a:prstGeom prst="rect">
            <a:avLst/>
          </a:prstGeom>
        </p:spPr>
        <p:txBody>
          <a:bodyPr/>
          <a:lstStyle>
            <a:lvl1pPr algn="l"/>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iñetas">
    <p:spTree>
      <p:nvGrpSpPr>
        <p:cNvPr id="1" name=""/>
        <p:cNvGrpSpPr/>
        <p:nvPr/>
      </p:nvGrpSpPr>
      <p:grpSpPr>
        <a:xfrm>
          <a:off x="0" y="0"/>
          <a:ext cx="0" cy="0"/>
          <a:chOff x="0" y="0"/>
          <a:chExt cx="0" cy="0"/>
        </a:xfrm>
      </p:grpSpPr>
      <p:sp>
        <p:nvSpPr>
          <p:cNvPr id="80" name="Nivel de texto 1…"/>
          <p:cNvSpPr txBox="1"/>
          <p:nvPr>
            <p:ph type="body" idx="1"/>
          </p:nvPr>
        </p:nvSpPr>
        <p:spPr>
          <a:xfrm>
            <a:off x="1663700" y="1244600"/>
            <a:ext cx="21031200" cy="11201400"/>
          </a:xfrm>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8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fotos">
    <p:spTree>
      <p:nvGrpSpPr>
        <p:cNvPr id="1" name=""/>
        <p:cNvGrpSpPr/>
        <p:nvPr/>
      </p:nvGrpSpPr>
      <p:grpSpPr>
        <a:xfrm>
          <a:off x="0" y="0"/>
          <a:ext cx="0" cy="0"/>
          <a:chOff x="0" y="0"/>
          <a:chExt cx="0" cy="0"/>
        </a:xfrm>
      </p:grpSpPr>
      <p:sp>
        <p:nvSpPr>
          <p:cNvPr id="88" name="Línea"/>
          <p:cNvSpPr/>
          <p:nvPr/>
        </p:nvSpPr>
        <p:spPr>
          <a:xfrm flipH="1">
            <a:off x="15811739" y="711200"/>
            <a:ext cx="1" cy="11143606"/>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89" name="Línea"/>
          <p:cNvSpPr/>
          <p:nvPr/>
        </p:nvSpPr>
        <p:spPr>
          <a:xfrm>
            <a:off x="15811500" y="6277570"/>
            <a:ext cx="7763085" cy="1"/>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90" name="puente sobre un río con edificios urbanos al fondo"/>
          <p:cNvSpPr/>
          <p:nvPr>
            <p:ph type="pic" sz="quarter" idx="21"/>
          </p:nvPr>
        </p:nvSpPr>
        <p:spPr>
          <a:xfrm>
            <a:off x="15930593" y="6423034"/>
            <a:ext cx="9151185" cy="6108701"/>
          </a:xfrm>
          <a:prstGeom prst="rect">
            <a:avLst/>
          </a:prstGeom>
        </p:spPr>
        <p:txBody>
          <a:bodyPr lIns="91439" tIns="45719" rIns="91439" bIns="45719">
            <a:noAutofit/>
          </a:bodyPr>
          <a:lstStyle/>
          <a:p>
            <a:pPr/>
          </a:p>
        </p:txBody>
      </p:sp>
      <p:sp>
        <p:nvSpPr>
          <p:cNvPr id="91" name="hilera de góndolas azules con Venecia al fondo"/>
          <p:cNvSpPr/>
          <p:nvPr>
            <p:ph type="pic" sz="half" idx="22"/>
          </p:nvPr>
        </p:nvSpPr>
        <p:spPr>
          <a:xfrm>
            <a:off x="15900400" y="-152400"/>
            <a:ext cx="7785100" cy="11595101"/>
          </a:xfrm>
          <a:prstGeom prst="rect">
            <a:avLst/>
          </a:prstGeom>
        </p:spPr>
        <p:txBody>
          <a:bodyPr lIns="91439" tIns="45719" rIns="91439" bIns="45719">
            <a:noAutofit/>
          </a:bodyPr>
          <a:lstStyle/>
          <a:p>
            <a:pPr/>
          </a:p>
        </p:txBody>
      </p:sp>
      <p:sp>
        <p:nvSpPr>
          <p:cNvPr id="92" name="vista aérea de una ciudad antigua de Italia"/>
          <p:cNvSpPr/>
          <p:nvPr>
            <p:ph type="pic" idx="23"/>
          </p:nvPr>
        </p:nvSpPr>
        <p:spPr>
          <a:xfrm>
            <a:off x="622300" y="711200"/>
            <a:ext cx="15544800" cy="11328400"/>
          </a:xfrm>
          <a:prstGeom prst="rect">
            <a:avLst/>
          </a:prstGeom>
        </p:spPr>
        <p:txBody>
          <a:bodyPr lIns="91439" tIns="45719" rIns="91439" bIns="45719">
            <a:noAutofit/>
          </a:bodyPr>
          <a:lstStyle/>
          <a:p>
            <a:pPr/>
          </a:p>
        </p:txBody>
      </p:sp>
      <p:sp>
        <p:nvSpPr>
          <p:cNvPr id="93" name="Nivel de texto 1…"/>
          <p:cNvSpPr txBox="1"/>
          <p:nvPr>
            <p:ph type="body" sz="quarter" idx="1"/>
          </p:nvPr>
        </p:nvSpPr>
        <p:spPr>
          <a:xfrm>
            <a:off x="977900" y="12179300"/>
            <a:ext cx="14579600" cy="1320800"/>
          </a:xfrm>
          <a:prstGeom prst="rect">
            <a:avLst/>
          </a:prstGeom>
        </p:spPr>
        <p:txBody>
          <a:bodyPr/>
          <a:lstStyle>
            <a:lvl1pPr marL="0" indent="0">
              <a:spcBef>
                <a:spcPts val="0"/>
              </a:spcBef>
              <a:buSzTx/>
              <a:buFontTx/>
              <a:buNone/>
              <a:defRPr sz="3600">
                <a:latin typeface="Helvetica Neue"/>
                <a:ea typeface="Helvetica Neue"/>
                <a:cs typeface="Helvetica Neue"/>
                <a:sym typeface="Helvetica Neue"/>
              </a:defRPr>
            </a:lvl1pPr>
            <a:lvl2pPr marL="0" indent="0">
              <a:spcBef>
                <a:spcPts val="0"/>
              </a:spcBef>
              <a:buSzTx/>
              <a:buFontTx/>
              <a:buNone/>
              <a:defRPr sz="3600">
                <a:latin typeface="Helvetica Neue"/>
                <a:ea typeface="Helvetica Neue"/>
                <a:cs typeface="Helvetica Neue"/>
                <a:sym typeface="Helvetica Neue"/>
              </a:defRPr>
            </a:lvl2pPr>
            <a:lvl3pPr marL="0" indent="0">
              <a:spcBef>
                <a:spcPts val="0"/>
              </a:spcBef>
              <a:buSzTx/>
              <a:buFontTx/>
              <a:buNone/>
              <a:defRPr sz="3600">
                <a:latin typeface="Helvetica Neue"/>
                <a:ea typeface="Helvetica Neue"/>
                <a:cs typeface="Helvetica Neue"/>
                <a:sym typeface="Helvetica Neue"/>
              </a:defRPr>
            </a:lvl3pPr>
            <a:lvl4pPr marL="0" indent="0">
              <a:spcBef>
                <a:spcPts val="0"/>
              </a:spcBef>
              <a:buSzTx/>
              <a:buFontTx/>
              <a:buNone/>
              <a:defRPr sz="3600">
                <a:latin typeface="Helvetica Neue"/>
                <a:ea typeface="Helvetica Neue"/>
                <a:cs typeface="Helvetica Neue"/>
                <a:sym typeface="Helvetica Neue"/>
              </a:defRPr>
            </a:lvl4pPr>
            <a:lvl5pPr marL="0" indent="0">
              <a:spcBef>
                <a:spcPts val="0"/>
              </a:spcBef>
              <a:buSzTx/>
              <a:buFontTx/>
              <a:buNone/>
              <a:defRPr sz="3600">
                <a:latin typeface="Helvetica Neue"/>
                <a:ea typeface="Helvetica Neue"/>
                <a:cs typeface="Helvetica Neue"/>
                <a:sym typeface="Helvetica Neue"/>
              </a:defRPr>
            </a:lvl5pPr>
          </a:lstStyle>
          <a:p>
            <a:pPr/>
            <a:r>
              <a:t>Nivel de texto 1</a:t>
            </a:r>
          </a:p>
          <a:p>
            <a:pPr lvl="1"/>
            <a:r>
              <a:t>Nivel de texto 2</a:t>
            </a:r>
          </a:p>
          <a:p>
            <a:pPr lvl="2"/>
            <a:r>
              <a:t>Nivel de texto 3</a:t>
            </a:r>
          </a:p>
          <a:p>
            <a:pPr lvl="3"/>
            <a:r>
              <a:t>Nivel de texto 4</a:t>
            </a:r>
          </a:p>
          <a:p>
            <a:pPr lvl="4"/>
            <a:r>
              <a:t>Nivel de texto 5</a:t>
            </a:r>
          </a:p>
        </p:txBody>
      </p:sp>
      <p:sp>
        <p:nvSpPr>
          <p:cNvPr id="94"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ínea"/>
          <p:cNvSpPr/>
          <p:nvPr/>
        </p:nvSpPr>
        <p:spPr>
          <a:xfrm>
            <a:off x="1066800" y="2768600"/>
            <a:ext cx="22252698" cy="182"/>
          </a:xfrm>
          <a:prstGeom prst="line">
            <a:avLst/>
          </a:prstGeom>
          <a:ln w="12700">
            <a:solidFill>
              <a:srgbClr val="9A9A9A"/>
            </a:solidFill>
            <a:miter lim="400000"/>
          </a:ln>
        </p:spPr>
        <p:txBody>
          <a:bodyPr lIns="50800" tIns="50800" rIns="50800" bIns="50800" anchor="ctr"/>
          <a:lstStyle/>
          <a:p>
            <a:pPr algn="l" defTabSz="457200">
              <a:defRPr sz="1200">
                <a:latin typeface="Helvetica"/>
                <a:ea typeface="Helvetica"/>
                <a:cs typeface="Helvetica"/>
                <a:sym typeface="Helvetica"/>
              </a:defRPr>
            </a:pPr>
          </a:p>
        </p:txBody>
      </p:sp>
      <p:sp>
        <p:nvSpPr>
          <p:cNvPr id="3" name="Texto del título"/>
          <p:cNvSpPr txBox="1"/>
          <p:nvPr>
            <p:ph type="title"/>
          </p:nvPr>
        </p:nvSpPr>
        <p:spPr>
          <a:xfrm>
            <a:off x="1066800" y="469900"/>
            <a:ext cx="22237700" cy="1968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p>
            <a:pPr/>
            <a:r>
              <a:t>Texto del título</a:t>
            </a:r>
          </a:p>
        </p:txBody>
      </p:sp>
      <p:sp>
        <p:nvSpPr>
          <p:cNvPr id="4" name="Nivel de texto 1…"/>
          <p:cNvSpPr txBox="1"/>
          <p:nvPr>
            <p:ph type="body" idx="1"/>
          </p:nvPr>
        </p:nvSpPr>
        <p:spPr>
          <a:xfrm>
            <a:off x="1066800" y="3124200"/>
            <a:ext cx="22237700" cy="937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5" name="Número de diapositiva"/>
          <p:cNvSpPr txBox="1"/>
          <p:nvPr>
            <p:ph type="sldNum" sz="quarter" idx="2"/>
          </p:nvPr>
        </p:nvSpPr>
        <p:spPr>
          <a:xfrm>
            <a:off x="23216221" y="12985800"/>
            <a:ext cx="368504" cy="374600"/>
          </a:xfrm>
          <a:prstGeom prst="rect">
            <a:avLst/>
          </a:prstGeom>
          <a:ln w="12700">
            <a:miter lim="400000"/>
          </a:ln>
        </p:spPr>
        <p:txBody>
          <a:bodyPr wrap="none" lIns="50800" tIns="50800" rIns="50800" bIns="50800" anchor="b">
            <a:spAutoFit/>
          </a:bodyPr>
          <a:lstStyle>
            <a:lvl1pPr algn="r">
              <a:defRPr sz="1800">
                <a:latin typeface="Helvetica Neue"/>
                <a:ea typeface="Helvetica Neue"/>
                <a:cs typeface="Helvetica Neue"/>
                <a:sym typeface="Helvetica Neu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1pPr>
      <a:lvl2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2pPr>
      <a:lvl3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3pPr>
      <a:lvl4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4pPr>
      <a:lvl5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5pPr>
      <a:lvl6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6pPr>
      <a:lvl7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7pPr>
      <a:lvl8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8pPr>
      <a:lvl9pPr marL="0" marR="0" indent="0" algn="l" defTabSz="825500" rtl="0" latinLnBrk="0">
        <a:lnSpc>
          <a:spcPct val="100000"/>
        </a:lnSpc>
        <a:spcBef>
          <a:spcPts val="0"/>
        </a:spcBef>
        <a:spcAft>
          <a:spcPts val="0"/>
        </a:spcAft>
        <a:buClrTx/>
        <a:buSzTx/>
        <a:buFontTx/>
        <a:buNone/>
        <a:tabLst/>
        <a:defRPr b="0" baseline="0" cap="none" i="0" spc="0" strike="noStrike" sz="5800" u="none">
          <a:solidFill>
            <a:srgbClr val="000000"/>
          </a:solidFill>
          <a:uFillTx/>
          <a:latin typeface="+mn-lt"/>
          <a:ea typeface="+mn-ea"/>
          <a:cs typeface="+mn-cs"/>
          <a:sym typeface="Helvetica Neue Light"/>
        </a:defRPr>
      </a:lvl9pPr>
    </p:titleStyle>
    <p:bodyStyle>
      <a:lvl1pPr marL="63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1pPr>
      <a:lvl2pPr marL="127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2pPr>
      <a:lvl3pPr marL="190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3pPr>
      <a:lvl4pPr marL="254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4pPr>
      <a:lvl5pPr marL="317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5pPr>
      <a:lvl6pPr marL="381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6pPr>
      <a:lvl7pPr marL="444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7pPr>
      <a:lvl8pPr marL="5080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8pPr>
      <a:lvl9pPr marL="5715000" marR="0" indent="-635000" algn="l" defTabSz="825500" rtl="0" latinLnBrk="0">
        <a:lnSpc>
          <a:spcPct val="100000"/>
        </a:lnSpc>
        <a:spcBef>
          <a:spcPts val="5900"/>
        </a:spcBef>
        <a:spcAft>
          <a:spcPts val="0"/>
        </a:spcAft>
        <a:buClrTx/>
        <a:buSzPct val="75000"/>
        <a:buFont typeface="Helvetica Neue"/>
        <a:buChar char="•"/>
        <a:tabLst/>
        <a:defRPr b="0" baseline="0" cap="none" i="0" spc="0" strike="noStrike" sz="5000" u="none">
          <a:solidFill>
            <a:srgbClr val="747474"/>
          </a:solidFill>
          <a:uFillTx/>
          <a:latin typeface="+mn-lt"/>
          <a:ea typeface="+mn-ea"/>
          <a:cs typeface="+mn-cs"/>
          <a:sym typeface="Helvetica Neue Light"/>
        </a:defRPr>
      </a:lvl9pPr>
    </p:bodyStyle>
    <p:otherStyle>
      <a:lvl1pPr marL="0" marR="0" indent="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2286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4572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6858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9144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11430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13716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16002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1828800" algn="r" defTabSz="82550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1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2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jpe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14.jpeg"/><Relationship Id="rId7" Type="http://schemas.openxmlformats.org/officeDocument/2006/relationships/image" Target="../media/image15.jpeg"/><Relationship Id="rId8" Type="http://schemas.openxmlformats.org/officeDocument/2006/relationships/image" Target="../media/image2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16.jpeg"/><Relationship Id="rId6" Type="http://schemas.openxmlformats.org/officeDocument/2006/relationships/image" Target="../media/image17.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18.jpeg"/><Relationship Id="rId5" Type="http://schemas.openxmlformats.org/officeDocument/2006/relationships/image" Target="../media/image19.jpeg"/><Relationship Id="rId6" Type="http://schemas.openxmlformats.org/officeDocument/2006/relationships/image" Target="../media/image2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comments" Target="../comments/comment2.xml"/><Relationship Id="rId4" Type="http://schemas.openxmlformats.org/officeDocument/2006/relationships/image" Target="../media/image27.png"/><Relationship Id="rId5" Type="http://schemas.openxmlformats.org/officeDocument/2006/relationships/image" Target="../media/image20.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3.jpeg"/><Relationship Id="rId7" Type="http://schemas.openxmlformats.org/officeDocument/2006/relationships/image" Target="../media/image4.jpeg"/><Relationship Id="rId8" Type="http://schemas.openxmlformats.org/officeDocument/2006/relationships/image" Target="../media/image5.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7.jpeg"/><Relationship Id="rId4" Type="http://schemas.openxmlformats.org/officeDocument/2006/relationships/image" Target="../media/image8.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chart" Target="../charts/chart1.xml"/><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7" name="Captura de pantalla 2022-01-16 a las 22.55.17.png" descr="Captura de pantalla 2022-01-16 a las 22.55.17.png"/>
          <p:cNvPicPr>
            <a:picLocks noChangeAspect="1"/>
          </p:cNvPicPr>
          <p:nvPr/>
        </p:nvPicPr>
        <p:blipFill>
          <a:blip r:embed="rId2">
            <a:extLst/>
          </a:blip>
          <a:stretch>
            <a:fillRect/>
          </a:stretch>
        </p:blipFill>
        <p:spPr>
          <a:xfrm>
            <a:off x="-763991" y="-5396804"/>
            <a:ext cx="25531117" cy="19841325"/>
          </a:xfrm>
          <a:prstGeom prst="rect">
            <a:avLst/>
          </a:prstGeom>
          <a:ln w="12700">
            <a:miter lim="400000"/>
          </a:ln>
        </p:spPr>
      </p:pic>
      <p:sp>
        <p:nvSpPr>
          <p:cNvPr id="128" name="Predecir las preferencias de los clientes de Blackwell Electronics"/>
          <p:cNvSpPr txBox="1"/>
          <p:nvPr>
            <p:ph type="ctrTitle"/>
          </p:nvPr>
        </p:nvSpPr>
        <p:spPr>
          <a:xfrm>
            <a:off x="409639" y="6676538"/>
            <a:ext cx="22237701" cy="1050163"/>
          </a:xfrm>
          <a:prstGeom prst="rect">
            <a:avLst/>
          </a:prstGeom>
          <a:solidFill>
            <a:srgbClr val="FFFFFF"/>
          </a:solidFill>
        </p:spPr>
        <p:txBody>
          <a:bodyPr/>
          <a:lstStyle/>
          <a:p>
            <a:pPr/>
            <a:r>
              <a:t>Predecir las preferencias de los clientes de Blackwell Electronics</a:t>
            </a:r>
          </a:p>
        </p:txBody>
      </p:sp>
      <p:sp>
        <p:nvSpPr>
          <p:cNvPr id="129" name="Tarea 5. Módulo 3. Ubiqum Code Academy…"/>
          <p:cNvSpPr txBox="1"/>
          <p:nvPr>
            <p:ph type="subTitle" sz="quarter" idx="1"/>
          </p:nvPr>
        </p:nvSpPr>
        <p:spPr>
          <a:xfrm>
            <a:off x="409639" y="7925281"/>
            <a:ext cx="9693181" cy="1674103"/>
          </a:xfrm>
          <a:prstGeom prst="rect">
            <a:avLst/>
          </a:prstGeom>
          <a:solidFill>
            <a:srgbClr val="FFFFFF"/>
          </a:solidFill>
        </p:spPr>
        <p:txBody>
          <a:bodyPr/>
          <a:lstStyle/>
          <a:p>
            <a:pPr defTabSz="800735">
              <a:defRPr sz="3492"/>
            </a:pPr>
            <a:r>
              <a:t>Tarea 5. Módulo 3. Ubiqum Code Academy</a:t>
            </a:r>
          </a:p>
          <a:p>
            <a:pPr defTabSz="800735">
              <a:defRPr sz="3492"/>
            </a:pPr>
            <a:r>
              <a:t>Por Marta Venegas Pardo</a:t>
            </a:r>
          </a:p>
        </p:txBody>
      </p:sp>
      <p:sp>
        <p:nvSpPr>
          <p:cNvPr id="130"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Modelo de regresión"/>
          <p:cNvSpPr txBox="1"/>
          <p:nvPr/>
        </p:nvSpPr>
        <p:spPr>
          <a:xfrm>
            <a:off x="1015735" y="1443947"/>
            <a:ext cx="6601537" cy="9692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800"/>
            </a:lvl1pPr>
          </a:lstStyle>
          <a:p>
            <a:pPr/>
            <a:r>
              <a:t>Modelo de regresión</a:t>
            </a:r>
          </a:p>
        </p:txBody>
      </p:sp>
      <p:sp>
        <p:nvSpPr>
          <p:cNvPr id="228" name="Análisis de predicción de ventas. (Regresión)"/>
          <p:cNvSpPr txBox="1"/>
          <p:nvPr/>
        </p:nvSpPr>
        <p:spPr>
          <a:xfrm>
            <a:off x="14158672" y="2054632"/>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Análisis de predicción de ventas. (Regresión)</a:t>
            </a:r>
          </a:p>
        </p:txBody>
      </p:sp>
      <p:pic>
        <p:nvPicPr>
          <p:cNvPr id="229" name="productos-electrónicos-de-consumo-43300619.jpg" descr="productos-electrónicos-de-consumo-43300619.jpg"/>
          <p:cNvPicPr>
            <a:picLocks noChangeAspect="1"/>
          </p:cNvPicPr>
          <p:nvPr/>
        </p:nvPicPr>
        <p:blipFill>
          <a:blip r:embed="rId3">
            <a:extLst/>
          </a:blip>
          <a:srcRect l="4148" t="5500" r="4148" b="13693"/>
          <a:stretch>
            <a:fillRect/>
          </a:stretch>
        </p:blipFill>
        <p:spPr>
          <a:xfrm>
            <a:off x="2625109" y="6718690"/>
            <a:ext cx="2270357" cy="2139086"/>
          </a:xfrm>
          <a:prstGeom prst="rect">
            <a:avLst/>
          </a:prstGeom>
          <a:ln w="12700">
            <a:miter lim="400000"/>
          </a:ln>
        </p:spPr>
      </p:pic>
      <p:pic>
        <p:nvPicPr>
          <p:cNvPr id="230" name="CX-review-696x539.jpg" descr="CX-review-696x539.jpg"/>
          <p:cNvPicPr>
            <a:picLocks noChangeAspect="1"/>
          </p:cNvPicPr>
          <p:nvPr/>
        </p:nvPicPr>
        <p:blipFill>
          <a:blip r:embed="rId4">
            <a:extLst/>
          </a:blip>
          <a:stretch>
            <a:fillRect/>
          </a:stretch>
        </p:blipFill>
        <p:spPr>
          <a:xfrm>
            <a:off x="2526172" y="9442756"/>
            <a:ext cx="2468397" cy="1911589"/>
          </a:xfrm>
          <a:prstGeom prst="rect">
            <a:avLst/>
          </a:prstGeom>
          <a:ln w="12700">
            <a:miter lim="400000"/>
          </a:ln>
        </p:spPr>
      </p:pic>
      <p:sp>
        <p:nvSpPr>
          <p:cNvPr id="231" name="Datos de ventas históricos"/>
          <p:cNvSpPr txBox="1"/>
          <p:nvPr/>
        </p:nvSpPr>
        <p:spPr>
          <a:xfrm>
            <a:off x="2879417" y="4266655"/>
            <a:ext cx="4782282" cy="1607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Datos de ventas históricos</a:t>
            </a:r>
          </a:p>
        </p:txBody>
      </p:sp>
      <p:pic>
        <p:nvPicPr>
          <p:cNvPr id="232" name="Tomar-Medidas-cotas.jpg" descr="Tomar-Medidas-cotas.jpg"/>
          <p:cNvPicPr>
            <a:picLocks noChangeAspect="1"/>
          </p:cNvPicPr>
          <p:nvPr/>
        </p:nvPicPr>
        <p:blipFill>
          <a:blip r:embed="rId5">
            <a:extLst/>
          </a:blip>
          <a:stretch>
            <a:fillRect/>
          </a:stretch>
        </p:blipFill>
        <p:spPr>
          <a:xfrm>
            <a:off x="5374931" y="9167870"/>
            <a:ext cx="3208736" cy="2139157"/>
          </a:xfrm>
          <a:prstGeom prst="rect">
            <a:avLst/>
          </a:prstGeom>
          <a:ln w="12700">
            <a:miter lim="400000"/>
          </a:ln>
        </p:spPr>
      </p:pic>
      <p:sp>
        <p:nvSpPr>
          <p:cNvPr id="233" name="Modelos de regresión"/>
          <p:cNvSpPr txBox="1"/>
          <p:nvPr/>
        </p:nvSpPr>
        <p:spPr>
          <a:xfrm>
            <a:off x="9800859" y="4266655"/>
            <a:ext cx="4782282" cy="1607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Modelos de regresión</a:t>
            </a:r>
          </a:p>
        </p:txBody>
      </p:sp>
      <p:pic>
        <p:nvPicPr>
          <p:cNvPr id="234" name="1327036-200.png" descr="1327036-200.png"/>
          <p:cNvPicPr>
            <a:picLocks noChangeAspect="1"/>
          </p:cNvPicPr>
          <p:nvPr/>
        </p:nvPicPr>
        <p:blipFill>
          <a:blip r:embed="rId6">
            <a:extLst/>
          </a:blip>
          <a:stretch>
            <a:fillRect/>
          </a:stretch>
        </p:blipFill>
        <p:spPr>
          <a:xfrm>
            <a:off x="17716906" y="7066316"/>
            <a:ext cx="4612327" cy="4612327"/>
          </a:xfrm>
          <a:prstGeom prst="rect">
            <a:avLst/>
          </a:prstGeom>
          <a:ln w="12700">
            <a:miter lim="400000"/>
          </a:ln>
        </p:spPr>
      </p:pic>
      <p:sp>
        <p:nvSpPr>
          <p:cNvPr id="235" name="Predicción de ventas de nuevos productos"/>
          <p:cNvSpPr txBox="1"/>
          <p:nvPr/>
        </p:nvSpPr>
        <p:spPr>
          <a:xfrm>
            <a:off x="16722301" y="4266655"/>
            <a:ext cx="6601537" cy="1607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Predicción de ventas de nuevos productos</a:t>
            </a:r>
          </a:p>
        </p:txBody>
      </p:sp>
      <p:pic>
        <p:nvPicPr>
          <p:cNvPr id="236" name="175840.png" descr="175840.png"/>
          <p:cNvPicPr>
            <a:picLocks noChangeAspect="1"/>
          </p:cNvPicPr>
          <p:nvPr/>
        </p:nvPicPr>
        <p:blipFill>
          <a:blip r:embed="rId7">
            <a:extLst/>
          </a:blip>
          <a:stretch>
            <a:fillRect/>
          </a:stretch>
        </p:blipFill>
        <p:spPr>
          <a:xfrm>
            <a:off x="6023504" y="6718691"/>
            <a:ext cx="1911590" cy="1911589"/>
          </a:xfrm>
          <a:prstGeom prst="rect">
            <a:avLst/>
          </a:prstGeom>
          <a:ln w="12700">
            <a:miter lim="400000"/>
          </a:ln>
        </p:spPr>
      </p:pic>
      <p:sp>
        <p:nvSpPr>
          <p:cNvPr id="237" name="PRECIO"/>
          <p:cNvSpPr txBox="1"/>
          <p:nvPr/>
        </p:nvSpPr>
        <p:spPr>
          <a:xfrm rot="2802367">
            <a:off x="6951885" y="7142247"/>
            <a:ext cx="701562" cy="3000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300"/>
            </a:lvl1pPr>
          </a:lstStyle>
          <a:p>
            <a:pPr/>
            <a:r>
              <a:t>PRECIO</a:t>
            </a:r>
          </a:p>
        </p:txBody>
      </p:sp>
      <p:pic>
        <p:nvPicPr>
          <p:cNvPr id="238" name="Train-Test-Data-Split.png" descr="Train-Test-Data-Split.png"/>
          <p:cNvPicPr>
            <a:picLocks noChangeAspect="1"/>
          </p:cNvPicPr>
          <p:nvPr/>
        </p:nvPicPr>
        <p:blipFill>
          <a:blip r:embed="rId8">
            <a:extLst/>
          </a:blip>
          <a:stretch>
            <a:fillRect/>
          </a:stretch>
        </p:blipFill>
        <p:spPr>
          <a:xfrm>
            <a:off x="9326840" y="8045697"/>
            <a:ext cx="6075493" cy="3491843"/>
          </a:xfrm>
          <a:prstGeom prst="rect">
            <a:avLst/>
          </a:prstGeom>
          <a:ln w="12700">
            <a:miter lim="400000"/>
          </a:ln>
        </p:spPr>
      </p:pic>
      <p:sp>
        <p:nvSpPr>
          <p:cNvPr id="239"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Problema: limitación de los datos"/>
          <p:cNvSpPr txBox="1"/>
          <p:nvPr/>
        </p:nvSpPr>
        <p:spPr>
          <a:xfrm>
            <a:off x="1015735" y="1443947"/>
            <a:ext cx="10606432" cy="9692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800"/>
            </a:lvl1pPr>
          </a:lstStyle>
          <a:p>
            <a:pPr/>
            <a:r>
              <a:t>Problema: limitación de los datos</a:t>
            </a:r>
          </a:p>
        </p:txBody>
      </p:sp>
      <p:sp>
        <p:nvSpPr>
          <p:cNvPr id="244" name="Análisis de predicción de ventas. (Regresión)"/>
          <p:cNvSpPr txBox="1"/>
          <p:nvPr/>
        </p:nvSpPr>
        <p:spPr>
          <a:xfrm>
            <a:off x="14158672" y="2054632"/>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Análisis de predicción de ventas. (Regresión)</a:t>
            </a:r>
          </a:p>
        </p:txBody>
      </p:sp>
      <p:pic>
        <p:nvPicPr>
          <p:cNvPr id="245" name="5387236.png" descr="5387236.png"/>
          <p:cNvPicPr>
            <a:picLocks noChangeAspect="1"/>
          </p:cNvPicPr>
          <p:nvPr/>
        </p:nvPicPr>
        <p:blipFill>
          <a:blip r:embed="rId3">
            <a:extLst/>
          </a:blip>
          <a:stretch>
            <a:fillRect/>
          </a:stretch>
        </p:blipFill>
        <p:spPr>
          <a:xfrm>
            <a:off x="4206310" y="7524505"/>
            <a:ext cx="3686979" cy="3686979"/>
          </a:xfrm>
          <a:prstGeom prst="rect">
            <a:avLst/>
          </a:prstGeom>
          <a:ln w="12700">
            <a:miter lim="400000"/>
          </a:ln>
        </p:spPr>
      </p:pic>
      <p:sp>
        <p:nvSpPr>
          <p:cNvPr id="246" name="1. Muy pocos registros (No tenemos conjunto de validación)"/>
          <p:cNvSpPr txBox="1"/>
          <p:nvPr/>
        </p:nvSpPr>
        <p:spPr>
          <a:xfrm>
            <a:off x="2828924" y="4409515"/>
            <a:ext cx="8433003" cy="2369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5000" indent="-635000" algn="just">
              <a:buSzPct val="75000"/>
              <a:buFont typeface="Helvetica Neue"/>
              <a:buChar char="•"/>
            </a:lvl1pPr>
          </a:lstStyle>
          <a:p>
            <a:pPr/>
            <a:r>
              <a:t>1. Muy pocos registros (No tenemos conjunto de validación)</a:t>
            </a:r>
          </a:p>
        </p:txBody>
      </p:sp>
      <p:sp>
        <p:nvSpPr>
          <p:cNvPr id="247" name="2. El formato de los datos lleva a la eliminación de variables predictoras"/>
          <p:cNvSpPr txBox="1"/>
          <p:nvPr/>
        </p:nvSpPr>
        <p:spPr>
          <a:xfrm>
            <a:off x="13461899" y="4241619"/>
            <a:ext cx="8433002" cy="23691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5000" indent="-635000" algn="just">
              <a:buSzPct val="75000"/>
              <a:buFont typeface="Helvetica Neue"/>
              <a:buChar char="•"/>
            </a:lvl1pPr>
          </a:lstStyle>
          <a:p>
            <a:pPr/>
            <a:r>
              <a:t>2. El formato de los datos lleva a la eliminación de variables predictoras</a:t>
            </a:r>
          </a:p>
        </p:txBody>
      </p:sp>
      <p:sp>
        <p:nvSpPr>
          <p:cNvPr id="248" name="Eliminación de la variabilidad en los algoritmos"/>
          <p:cNvSpPr txBox="1"/>
          <p:nvPr/>
        </p:nvSpPr>
        <p:spPr>
          <a:xfrm>
            <a:off x="14131811" y="7213687"/>
            <a:ext cx="4128568" cy="3131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pPr/>
            <a:r>
              <a:t>Eliminación de la variabilidad en los algoritmos</a:t>
            </a:r>
          </a:p>
        </p:txBody>
      </p:sp>
      <p:sp>
        <p:nvSpPr>
          <p:cNvPr id="249" name="Pérdida de información"/>
          <p:cNvSpPr txBox="1"/>
          <p:nvPr/>
        </p:nvSpPr>
        <p:spPr>
          <a:xfrm>
            <a:off x="18996814" y="7975687"/>
            <a:ext cx="3853027" cy="1607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lstStyle>
          <a:p>
            <a:pPr/>
            <a:r>
              <a:t>Pérdida de información</a:t>
            </a:r>
          </a:p>
        </p:txBody>
      </p:sp>
      <p:pic>
        <p:nvPicPr>
          <p:cNvPr id="250" name="717-7172856_services-award-best-option-icon-hd-png-download.png" descr="717-7172856_services-award-best-option-icon-hd-png-download.png"/>
          <p:cNvPicPr>
            <a:picLocks noChangeAspect="1"/>
          </p:cNvPicPr>
          <p:nvPr/>
        </p:nvPicPr>
        <p:blipFill>
          <a:blip r:embed="rId4">
            <a:extLst/>
          </a:blip>
          <a:stretch>
            <a:fillRect/>
          </a:stretch>
        </p:blipFill>
        <p:spPr>
          <a:xfrm>
            <a:off x="15225466" y="10744556"/>
            <a:ext cx="1941258" cy="1607182"/>
          </a:xfrm>
          <a:prstGeom prst="rect">
            <a:avLst/>
          </a:prstGeom>
          <a:ln w="12700">
            <a:miter lim="400000"/>
          </a:ln>
        </p:spPr>
      </p:pic>
      <p:pic>
        <p:nvPicPr>
          <p:cNvPr id="251" name="61-611605_x-clip-art-at-clker-icon-x-blue.png" descr="61-611605_x-clip-art-at-clker-icon-x-blue.png"/>
          <p:cNvPicPr>
            <a:picLocks noChangeAspect="1"/>
          </p:cNvPicPr>
          <p:nvPr/>
        </p:nvPicPr>
        <p:blipFill>
          <a:blip r:embed="rId5">
            <a:extLst/>
          </a:blip>
          <a:stretch>
            <a:fillRect/>
          </a:stretch>
        </p:blipFill>
        <p:spPr>
          <a:xfrm>
            <a:off x="20140029" y="10744556"/>
            <a:ext cx="1566596" cy="1607182"/>
          </a:xfrm>
          <a:prstGeom prst="rect">
            <a:avLst/>
          </a:prstGeom>
          <a:ln w="12700">
            <a:miter lim="400000"/>
          </a:ln>
        </p:spPr>
      </p:pic>
      <p:sp>
        <p:nvSpPr>
          <p:cNvPr id="252"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Modelo de regresión. Resultados y previsión de las ventas de los nuevos productos"/>
          <p:cNvSpPr txBox="1"/>
          <p:nvPr>
            <p:ph type="title"/>
          </p:nvPr>
        </p:nvSpPr>
        <p:spPr>
          <a:prstGeom prst="rect">
            <a:avLst/>
          </a:prstGeom>
        </p:spPr>
        <p:txBody>
          <a:bodyPr/>
          <a:lstStyle/>
          <a:p>
            <a:pPr/>
            <a:r>
              <a:t>Modelo de regresión. Resultados y previsión de las ventas de los nuevos productos</a:t>
            </a:r>
          </a:p>
        </p:txBody>
      </p:sp>
      <p:sp>
        <p:nvSpPr>
          <p:cNvPr id="257" name="Análisis de predicción de ventas. (Regresión)"/>
          <p:cNvSpPr txBox="1"/>
          <p:nvPr/>
        </p:nvSpPr>
        <p:spPr>
          <a:xfrm>
            <a:off x="14113895" y="2057100"/>
            <a:ext cx="9363586"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Análisis de predicción de ventas. (Regresión)</a:t>
            </a:r>
          </a:p>
        </p:txBody>
      </p:sp>
      <p:sp>
        <p:nvSpPr>
          <p:cNvPr id="258" name="Variables decisivas para predecir el volumen de ventas"/>
          <p:cNvSpPr txBox="1"/>
          <p:nvPr/>
        </p:nvSpPr>
        <p:spPr>
          <a:xfrm>
            <a:off x="17163612" y="5516269"/>
            <a:ext cx="6466919" cy="12309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700"/>
            </a:lvl1pPr>
          </a:lstStyle>
          <a:p>
            <a:pPr/>
            <a:r>
              <a:t>Variables decisivas para predecir el volumen de ventas</a:t>
            </a:r>
          </a:p>
        </p:txBody>
      </p:sp>
      <p:sp>
        <p:nvSpPr>
          <p:cNvPr id="259" name="100%"/>
          <p:cNvSpPr txBox="1"/>
          <p:nvPr/>
        </p:nvSpPr>
        <p:spPr>
          <a:xfrm>
            <a:off x="18131073" y="9445260"/>
            <a:ext cx="1315835"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3700"/>
            </a:lvl1pPr>
          </a:lstStyle>
          <a:p>
            <a:pPr/>
            <a:r>
              <a:t>100%</a:t>
            </a:r>
          </a:p>
        </p:txBody>
      </p:sp>
      <p:sp>
        <p:nvSpPr>
          <p:cNvPr id="260" name="4.71%"/>
          <p:cNvSpPr txBox="1"/>
          <p:nvPr/>
        </p:nvSpPr>
        <p:spPr>
          <a:xfrm>
            <a:off x="21513344" y="9445260"/>
            <a:ext cx="1446467"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3700"/>
            </a:lvl1pPr>
          </a:lstStyle>
          <a:p>
            <a:pPr/>
            <a:r>
              <a:t>4.71%</a:t>
            </a:r>
          </a:p>
        </p:txBody>
      </p:sp>
      <p:sp>
        <p:nvSpPr>
          <p:cNvPr id="261" name="Reseñas positivas por el servicio"/>
          <p:cNvSpPr txBox="1"/>
          <p:nvPr/>
        </p:nvSpPr>
        <p:spPr>
          <a:xfrm>
            <a:off x="17453477" y="7195015"/>
            <a:ext cx="2671026" cy="1802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700"/>
            </a:lvl1pPr>
          </a:lstStyle>
          <a:p>
            <a:pPr/>
            <a:r>
              <a:t>Reseñas positivas por el servicio</a:t>
            </a:r>
          </a:p>
        </p:txBody>
      </p:sp>
      <p:sp>
        <p:nvSpPr>
          <p:cNvPr id="262" name="Reseña 4 estrellas"/>
          <p:cNvSpPr txBox="1"/>
          <p:nvPr/>
        </p:nvSpPr>
        <p:spPr>
          <a:xfrm>
            <a:off x="21132489" y="7195015"/>
            <a:ext cx="2208177" cy="12309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700"/>
            </a:lvl1pPr>
          </a:lstStyle>
          <a:p>
            <a:pPr/>
            <a:r>
              <a:t>Reseña 4 estrellas</a:t>
            </a:r>
          </a:p>
        </p:txBody>
      </p:sp>
      <p:sp>
        <p:nvSpPr>
          <p:cNvPr id="263" name="El modelo explica el…"/>
          <p:cNvSpPr txBox="1"/>
          <p:nvPr/>
        </p:nvSpPr>
        <p:spPr>
          <a:xfrm>
            <a:off x="653293" y="6174711"/>
            <a:ext cx="5451739" cy="18024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3700"/>
            </a:pPr>
            <a:r>
              <a:t>El modelo explica el</a:t>
            </a:r>
          </a:p>
          <a:p>
            <a:pPr algn="just">
              <a:defRPr sz="3700"/>
            </a:pPr>
            <a:r>
              <a:t>82.57% de la variabilidad total de ventas</a:t>
            </a:r>
          </a:p>
        </p:txBody>
      </p:sp>
      <p:sp>
        <p:nvSpPr>
          <p:cNvPr id="264" name="Predicción del volumen de ventas"/>
          <p:cNvSpPr txBox="1"/>
          <p:nvPr/>
        </p:nvSpPr>
        <p:spPr>
          <a:xfrm>
            <a:off x="7814533" y="4079833"/>
            <a:ext cx="6120256" cy="473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2500"/>
            </a:lvl1pPr>
          </a:lstStyle>
          <a:p>
            <a:pPr/>
            <a:r>
              <a:t>Predicción del volumen de ventas</a:t>
            </a:r>
          </a:p>
        </p:txBody>
      </p:sp>
      <p:pic>
        <p:nvPicPr>
          <p:cNvPr id="265" name="Captura de pantalla 2022-01-16 a las 11.36.50.png" descr="Captura de pantalla 2022-01-16 a las 11.36.50.png"/>
          <p:cNvPicPr>
            <a:picLocks noChangeAspect="1"/>
          </p:cNvPicPr>
          <p:nvPr/>
        </p:nvPicPr>
        <p:blipFill>
          <a:blip r:embed="rId3">
            <a:extLst/>
          </a:blip>
          <a:stretch>
            <a:fillRect/>
          </a:stretch>
        </p:blipFill>
        <p:spPr>
          <a:xfrm>
            <a:off x="6651279" y="4717505"/>
            <a:ext cx="10261949" cy="8385907"/>
          </a:xfrm>
          <a:prstGeom prst="rect">
            <a:avLst/>
          </a:prstGeom>
          <a:ln w="12700">
            <a:miter lim="400000"/>
          </a:ln>
        </p:spPr>
      </p:pic>
      <p:sp>
        <p:nvSpPr>
          <p:cNvPr id="266" name="212"/>
          <p:cNvSpPr txBox="1"/>
          <p:nvPr/>
        </p:nvSpPr>
        <p:spPr>
          <a:xfrm>
            <a:off x="8571657" y="10017791"/>
            <a:ext cx="643891"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2500"/>
            </a:lvl1pPr>
          </a:lstStyle>
          <a:p>
            <a:pPr/>
            <a:r>
              <a:t>212</a:t>
            </a:r>
          </a:p>
        </p:txBody>
      </p:sp>
      <p:sp>
        <p:nvSpPr>
          <p:cNvPr id="267" name="1485"/>
          <p:cNvSpPr txBox="1"/>
          <p:nvPr/>
        </p:nvSpPr>
        <p:spPr>
          <a:xfrm>
            <a:off x="14919084" y="5492620"/>
            <a:ext cx="820421"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2500"/>
            </a:lvl1pPr>
          </a:lstStyle>
          <a:p>
            <a:pPr/>
            <a:r>
              <a:t>1485</a:t>
            </a:r>
          </a:p>
        </p:txBody>
      </p:sp>
      <p:sp>
        <p:nvSpPr>
          <p:cNvPr id="268" name="607"/>
          <p:cNvSpPr txBox="1"/>
          <p:nvPr/>
        </p:nvSpPr>
        <p:spPr>
          <a:xfrm>
            <a:off x="12931483" y="8673763"/>
            <a:ext cx="643891"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2500"/>
            </a:lvl1pPr>
          </a:lstStyle>
          <a:p>
            <a:pPr/>
            <a:r>
              <a:t>607</a:t>
            </a:r>
          </a:p>
        </p:txBody>
      </p:sp>
      <p:sp>
        <p:nvSpPr>
          <p:cNvPr id="269" name="1377"/>
          <p:cNvSpPr txBox="1"/>
          <p:nvPr/>
        </p:nvSpPr>
        <p:spPr>
          <a:xfrm>
            <a:off x="10671219" y="5857926"/>
            <a:ext cx="820421"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2500"/>
            </a:lvl1pPr>
          </a:lstStyle>
          <a:p>
            <a:pPr/>
            <a:r>
              <a:t>1377</a:t>
            </a:r>
          </a:p>
        </p:txBody>
      </p:sp>
      <p:sp>
        <p:nvSpPr>
          <p:cNvPr id="270"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1" name="Error absoluto: 157 uds"/>
          <p:cNvSpPr txBox="1"/>
          <p:nvPr/>
        </p:nvSpPr>
        <p:spPr>
          <a:xfrm>
            <a:off x="548708" y="8208190"/>
            <a:ext cx="4884726" cy="6594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a:defRPr sz="3700"/>
            </a:lvl1pPr>
          </a:lstStyle>
          <a:p>
            <a:pPr/>
            <a:r>
              <a:t>Error absoluto: 157 uds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Cómo afectan las reseñas a la previsión de las ventas de los nuevos productos?"/>
          <p:cNvSpPr txBox="1"/>
          <p:nvPr>
            <p:ph type="title"/>
          </p:nvPr>
        </p:nvSpPr>
        <p:spPr>
          <a:xfrm>
            <a:off x="1073150" y="463550"/>
            <a:ext cx="22237700" cy="1968500"/>
          </a:xfrm>
          <a:prstGeom prst="rect">
            <a:avLst/>
          </a:prstGeom>
        </p:spPr>
        <p:txBody>
          <a:bodyPr/>
          <a:lstStyle/>
          <a:p>
            <a:pPr/>
            <a:r>
              <a:t>¿Cómo afectan las reseñas a la previsión de las ventas de los nuevos productos?</a:t>
            </a:r>
          </a:p>
        </p:txBody>
      </p:sp>
      <p:sp>
        <p:nvSpPr>
          <p:cNvPr id="276" name="Análisis de predicción de ventas. (Regresión)"/>
          <p:cNvSpPr txBox="1"/>
          <p:nvPr/>
        </p:nvSpPr>
        <p:spPr>
          <a:xfrm>
            <a:off x="14232379" y="2098063"/>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Análisis de predicción de ventas. (Regresión)</a:t>
            </a:r>
          </a:p>
        </p:txBody>
      </p:sp>
      <p:sp>
        <p:nvSpPr>
          <p:cNvPr id="277" name="Conclusión: a mayor número de reseñas positivas, mayor predicción de ventas"/>
          <p:cNvSpPr txBox="1"/>
          <p:nvPr/>
        </p:nvSpPr>
        <p:spPr>
          <a:xfrm>
            <a:off x="3798839" y="12273495"/>
            <a:ext cx="17372824"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600"/>
            </a:lvl1pPr>
          </a:lstStyle>
          <a:p>
            <a:pPr/>
            <a:r>
              <a:t>Conclusión: a mayor número de reseñas positivas, mayor predicción de ventas</a:t>
            </a:r>
          </a:p>
        </p:txBody>
      </p:sp>
      <p:pic>
        <p:nvPicPr>
          <p:cNvPr id="278" name="Captura de pantalla 2022-01-16 a las 12.00.22.png" descr="Captura de pantalla 2022-01-16 a las 12.00.22.png"/>
          <p:cNvPicPr>
            <a:picLocks noChangeAspect="1"/>
          </p:cNvPicPr>
          <p:nvPr/>
        </p:nvPicPr>
        <p:blipFill>
          <a:blip r:embed="rId3">
            <a:extLst/>
          </a:blip>
          <a:srcRect l="0" t="0" r="19480" b="0"/>
          <a:stretch>
            <a:fillRect/>
          </a:stretch>
        </p:blipFill>
        <p:spPr>
          <a:xfrm>
            <a:off x="1199115" y="3906447"/>
            <a:ext cx="9837772" cy="7482125"/>
          </a:xfrm>
          <a:prstGeom prst="rect">
            <a:avLst/>
          </a:prstGeom>
          <a:ln w="12700">
            <a:miter lim="400000"/>
          </a:ln>
        </p:spPr>
      </p:pic>
      <p:pic>
        <p:nvPicPr>
          <p:cNvPr id="279" name="Captura de pantalla 2022-01-16 a las 12.02.28.png" descr="Captura de pantalla 2022-01-16 a las 12.02.28.png"/>
          <p:cNvPicPr>
            <a:picLocks noChangeAspect="1"/>
          </p:cNvPicPr>
          <p:nvPr/>
        </p:nvPicPr>
        <p:blipFill>
          <a:blip r:embed="rId4">
            <a:extLst/>
          </a:blip>
          <a:stretch>
            <a:fillRect/>
          </a:stretch>
        </p:blipFill>
        <p:spPr>
          <a:xfrm>
            <a:off x="11545854" y="3741647"/>
            <a:ext cx="12827911" cy="7934556"/>
          </a:xfrm>
          <a:prstGeom prst="rect">
            <a:avLst/>
          </a:prstGeom>
          <a:ln w="12700">
            <a:miter lim="400000"/>
          </a:ln>
        </p:spPr>
      </p:pic>
      <p:sp>
        <p:nvSpPr>
          <p:cNvPr id="280"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3. ¿Qué es Electronidex?"/>
          <p:cNvSpPr txBox="1"/>
          <p:nvPr>
            <p:ph type="title"/>
          </p:nvPr>
        </p:nvSpPr>
        <p:spPr>
          <a:prstGeom prst="rect">
            <a:avLst/>
          </a:prstGeom>
        </p:spPr>
        <p:txBody>
          <a:bodyPr/>
          <a:lstStyle/>
          <a:p>
            <a:pPr/>
            <a:r>
              <a:t>3. ¿Qué es Electronidex?</a:t>
            </a:r>
          </a:p>
        </p:txBody>
      </p:sp>
      <p:sp>
        <p:nvSpPr>
          <p:cNvPr id="285" name="Empresa minorista de productos electrónicos"/>
          <p:cNvSpPr txBox="1"/>
          <p:nvPr>
            <p:ph type="body" sz="quarter" idx="1"/>
          </p:nvPr>
        </p:nvSpPr>
        <p:spPr>
          <a:xfrm>
            <a:off x="997626" y="4744351"/>
            <a:ext cx="10244900" cy="905496"/>
          </a:xfrm>
          <a:prstGeom prst="rect">
            <a:avLst/>
          </a:prstGeom>
        </p:spPr>
        <p:txBody>
          <a:bodyPr/>
          <a:lstStyle>
            <a:lvl1pPr marL="460755" indent="-460755" defTabSz="457200">
              <a:spcBef>
                <a:spcPts val="0"/>
              </a:spcBef>
              <a:defRPr sz="3628">
                <a:solidFill>
                  <a:srgbClr val="333333"/>
                </a:solidFill>
                <a:latin typeface="Helvetica"/>
                <a:ea typeface="Helvetica"/>
                <a:cs typeface="Helvetica"/>
                <a:sym typeface="Helvetica"/>
              </a:defRPr>
            </a:lvl1pPr>
          </a:lstStyle>
          <a:p>
            <a:pPr/>
            <a:r>
              <a:t>Empresa minorista de productos electrónicos</a:t>
            </a:r>
          </a:p>
        </p:txBody>
      </p:sp>
      <p:sp>
        <p:nvSpPr>
          <p:cNvPr id="286" name="Determinar asociaciones entre productos"/>
          <p:cNvSpPr txBox="1"/>
          <p:nvPr/>
        </p:nvSpPr>
        <p:spPr>
          <a:xfrm>
            <a:off x="14850132" y="2057100"/>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Determinar asociaciones entre productos </a:t>
            </a:r>
          </a:p>
        </p:txBody>
      </p:sp>
      <p:pic>
        <p:nvPicPr>
          <p:cNvPr id="287" name="277-ERP-El-comercio-electrónico-minorista_Mesa-de-trabajo-1-02.png" descr="277-ERP-El-comercio-electrónico-minorista_Mesa-de-trabajo-1-02.png"/>
          <p:cNvPicPr>
            <a:picLocks noChangeAspect="1"/>
          </p:cNvPicPr>
          <p:nvPr/>
        </p:nvPicPr>
        <p:blipFill>
          <a:blip r:embed="rId3">
            <a:extLst/>
          </a:blip>
          <a:srcRect l="0" t="0" r="0" b="9959"/>
          <a:stretch>
            <a:fillRect/>
          </a:stretch>
        </p:blipFill>
        <p:spPr>
          <a:xfrm>
            <a:off x="1675024" y="6682169"/>
            <a:ext cx="8445948" cy="4294437"/>
          </a:xfrm>
          <a:prstGeom prst="rect">
            <a:avLst/>
          </a:prstGeom>
          <a:ln w="12700">
            <a:miter lim="400000"/>
          </a:ln>
        </p:spPr>
      </p:pic>
      <p:sp>
        <p:nvSpPr>
          <p:cNvPr id="288" name="Objetivos del estudio:…"/>
          <p:cNvSpPr txBox="1"/>
          <p:nvPr/>
        </p:nvSpPr>
        <p:spPr>
          <a:xfrm>
            <a:off x="12134265" y="6858375"/>
            <a:ext cx="10366195" cy="394217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460755" indent="-460755" algn="l" defTabSz="457200">
              <a:buSzPct val="75000"/>
              <a:buFont typeface="Helvetica Neue"/>
              <a:buChar char="•"/>
              <a:defRPr sz="3628">
                <a:solidFill>
                  <a:srgbClr val="333333"/>
                </a:solidFill>
                <a:latin typeface="Helvetica"/>
                <a:ea typeface="Helvetica"/>
                <a:cs typeface="Helvetica"/>
                <a:sym typeface="Helvetica"/>
              </a:defRPr>
            </a:pPr>
            <a:r>
              <a:t>Objetivos del estudio:</a:t>
            </a:r>
          </a:p>
          <a:p>
            <a:pPr lvl="1" marL="1095755" indent="-460755" algn="l" defTabSz="457200">
              <a:buSzPct val="75000"/>
              <a:buFont typeface="Helvetica Neue"/>
              <a:buChar char="•"/>
              <a:defRPr sz="3628">
                <a:solidFill>
                  <a:srgbClr val="333333"/>
                </a:solidFill>
                <a:latin typeface="Helvetica"/>
                <a:ea typeface="Helvetica"/>
                <a:cs typeface="Helvetica"/>
                <a:sym typeface="Helvetica"/>
              </a:defRPr>
            </a:pPr>
            <a:r>
              <a:t>Identificar patrones de compra y relaciones entre artículos para conocer la clientela de Electronidex</a:t>
            </a:r>
          </a:p>
          <a:p>
            <a:pPr lvl="1" marL="1095755" indent="-460755" algn="l" defTabSz="457200">
              <a:buSzPct val="75000"/>
              <a:buFont typeface="Helvetica Neue"/>
              <a:buChar char="•"/>
              <a:defRPr sz="3628">
                <a:solidFill>
                  <a:srgbClr val="333333"/>
                </a:solidFill>
                <a:latin typeface="Helvetica"/>
                <a:ea typeface="Helvetica"/>
                <a:cs typeface="Helvetica"/>
                <a:sym typeface="Helvetica"/>
              </a:defRPr>
            </a:pPr>
            <a:r>
              <a:t>¿Debería Blackwell adquirir Electronidex?</a:t>
            </a:r>
          </a:p>
          <a:p>
            <a:pPr lvl="1" marL="1095755" indent="-460755" algn="l" defTabSz="457200">
              <a:buSzPct val="75000"/>
              <a:buFont typeface="Helvetica Neue"/>
              <a:buChar char="•"/>
              <a:defRPr sz="3628">
                <a:solidFill>
                  <a:srgbClr val="333333"/>
                </a:solidFill>
                <a:latin typeface="Helvetica"/>
                <a:ea typeface="Helvetica"/>
                <a:cs typeface="Helvetica"/>
                <a:sym typeface="Helvetica"/>
              </a:defRPr>
            </a:pPr>
            <a:r>
              <a:t>¿Se beneficiaría Blackwell de vender algún artículo de Electronidex?</a:t>
            </a:r>
          </a:p>
        </p:txBody>
      </p:sp>
      <p:sp>
        <p:nvSpPr>
          <p:cNvPr id="289"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Volumen de ventas. Limitaciones"/>
          <p:cNvSpPr txBox="1"/>
          <p:nvPr>
            <p:ph type="title"/>
          </p:nvPr>
        </p:nvSpPr>
        <p:spPr>
          <a:prstGeom prst="rect">
            <a:avLst/>
          </a:prstGeom>
        </p:spPr>
        <p:txBody>
          <a:bodyPr/>
          <a:lstStyle/>
          <a:p>
            <a:pPr/>
            <a:r>
              <a:t>Volumen de ventas. Limitaciones</a:t>
            </a:r>
          </a:p>
        </p:txBody>
      </p:sp>
      <p:sp>
        <p:nvSpPr>
          <p:cNvPr id="294" name="Determinar asociaciones entre productos"/>
          <p:cNvSpPr txBox="1"/>
          <p:nvPr/>
        </p:nvSpPr>
        <p:spPr>
          <a:xfrm>
            <a:off x="14850132" y="2057100"/>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Determinar asociaciones entre productos </a:t>
            </a:r>
          </a:p>
        </p:txBody>
      </p:sp>
      <p:pic>
        <p:nvPicPr>
          <p:cNvPr id="295" name="Captura de pantalla 2022-01-16 a las 13.43.25.png" descr="Captura de pantalla 2022-01-16 a las 13.43.25.png"/>
          <p:cNvPicPr>
            <a:picLocks noChangeAspect="1"/>
          </p:cNvPicPr>
          <p:nvPr/>
        </p:nvPicPr>
        <p:blipFill>
          <a:blip r:embed="rId3">
            <a:extLst/>
          </a:blip>
          <a:stretch>
            <a:fillRect/>
          </a:stretch>
        </p:blipFill>
        <p:spPr>
          <a:xfrm>
            <a:off x="8769035" y="3641395"/>
            <a:ext cx="15395585" cy="9831567"/>
          </a:xfrm>
          <a:prstGeom prst="rect">
            <a:avLst/>
          </a:prstGeom>
          <a:ln w="12700">
            <a:miter lim="400000"/>
          </a:ln>
        </p:spPr>
      </p:pic>
      <p:sp>
        <p:nvSpPr>
          <p:cNvPr id="296" name="Volumen de ventas:…"/>
          <p:cNvSpPr txBox="1"/>
          <p:nvPr/>
        </p:nvSpPr>
        <p:spPr>
          <a:xfrm>
            <a:off x="907168" y="9640149"/>
            <a:ext cx="7411861" cy="18630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63997" indent="-363997" algn="l" defTabSz="361188">
              <a:buSzPct val="75000"/>
              <a:buFont typeface="Helvetica Neue"/>
              <a:buChar char="•"/>
              <a:defRPr sz="2866">
                <a:solidFill>
                  <a:srgbClr val="333333"/>
                </a:solidFill>
                <a:latin typeface="Helvetica"/>
                <a:ea typeface="Helvetica"/>
                <a:cs typeface="Helvetica"/>
                <a:sym typeface="Helvetica"/>
              </a:defRPr>
            </a:pPr>
            <a:r>
              <a:t>Volumen de ventas:</a:t>
            </a:r>
          </a:p>
          <a:p>
            <a:pPr lvl="1" marL="865647" indent="-363997" algn="l" defTabSz="361188">
              <a:buSzPct val="75000"/>
              <a:buFont typeface="Helvetica Neue"/>
              <a:buChar char="•"/>
              <a:defRPr sz="2866">
                <a:solidFill>
                  <a:srgbClr val="333333"/>
                </a:solidFill>
                <a:latin typeface="Helvetica"/>
                <a:ea typeface="Helvetica"/>
                <a:cs typeface="Helvetica"/>
                <a:sym typeface="Helvetica"/>
              </a:defRPr>
            </a:pPr>
            <a:r>
              <a:t>Blackwell: Histórico</a:t>
            </a:r>
          </a:p>
          <a:p>
            <a:pPr lvl="1" marL="865647" indent="-363997" algn="l" defTabSz="361188">
              <a:buSzPct val="75000"/>
              <a:buFont typeface="Helvetica Neue"/>
              <a:buChar char="•"/>
              <a:defRPr sz="2866">
                <a:solidFill>
                  <a:srgbClr val="333333"/>
                </a:solidFill>
                <a:latin typeface="Helvetica"/>
                <a:ea typeface="Helvetica"/>
                <a:cs typeface="Helvetica"/>
                <a:sym typeface="Helvetica"/>
              </a:defRPr>
            </a:pPr>
            <a:r>
              <a:t>Electronidex: Último mes (cota inferior)</a:t>
            </a:r>
          </a:p>
        </p:txBody>
      </p:sp>
      <p:sp>
        <p:nvSpPr>
          <p:cNvPr id="297" name="Limitación:…"/>
          <p:cNvSpPr txBox="1"/>
          <p:nvPr/>
        </p:nvSpPr>
        <p:spPr>
          <a:xfrm>
            <a:off x="797766" y="5240344"/>
            <a:ext cx="7630666" cy="251010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96250" indent="-396250" algn="l" defTabSz="393192">
              <a:buSzPct val="75000"/>
              <a:buFont typeface="Helvetica Neue"/>
              <a:buChar char="•"/>
              <a:defRPr sz="3120">
                <a:solidFill>
                  <a:srgbClr val="333333"/>
                </a:solidFill>
                <a:latin typeface="Helvetica"/>
                <a:ea typeface="Helvetica"/>
                <a:cs typeface="Helvetica"/>
                <a:sym typeface="Helvetica"/>
              </a:defRPr>
            </a:pPr>
            <a:r>
              <a:t>Limitación: </a:t>
            </a:r>
          </a:p>
          <a:p>
            <a:pPr lvl="1" marL="942350" indent="-396250" algn="l" defTabSz="393192">
              <a:buSzPct val="75000"/>
              <a:buFont typeface="Helvetica Neue"/>
              <a:buChar char="•"/>
              <a:defRPr sz="3120">
                <a:solidFill>
                  <a:srgbClr val="333333"/>
                </a:solidFill>
                <a:latin typeface="Helvetica"/>
                <a:ea typeface="Helvetica"/>
                <a:cs typeface="Helvetica"/>
                <a:sym typeface="Helvetica"/>
              </a:defRPr>
            </a:pPr>
            <a:r>
              <a:t>Sé el tipo de producto que vende Blackwell pero no que productos son</a:t>
            </a:r>
          </a:p>
          <a:p>
            <a:pPr lvl="1" marL="942350" indent="-396250" algn="l" defTabSz="393192">
              <a:buSzPct val="75000"/>
              <a:buFont typeface="Helvetica Neue"/>
              <a:buChar char="•"/>
              <a:defRPr sz="3120">
                <a:solidFill>
                  <a:srgbClr val="333333"/>
                </a:solidFill>
                <a:latin typeface="Helvetica"/>
                <a:ea typeface="Helvetica"/>
                <a:cs typeface="Helvetica"/>
                <a:sym typeface="Helvetica"/>
              </a:defRPr>
            </a:pPr>
            <a:r>
              <a:t>No se a que mes corresponden las ventas de Electronidex</a:t>
            </a:r>
          </a:p>
        </p:txBody>
      </p:sp>
      <p:sp>
        <p:nvSpPr>
          <p:cNvPr id="298" name="cs"/>
          <p:cNvSpPr txBox="1"/>
          <p:nvPr/>
        </p:nvSpPr>
        <p:spPr>
          <a:xfrm>
            <a:off x="23664157" y="7031403"/>
            <a:ext cx="330201" cy="37179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0" tIns="0" rIns="0" bIns="0" anchor="ctr">
            <a:spAutoFit/>
          </a:bodyPr>
          <a:lstStyle>
            <a:lvl1pPr>
              <a:defRPr sz="2500"/>
            </a:lvl1pPr>
          </a:lstStyle>
          <a:p>
            <a:pPr/>
            <a:r>
              <a:t>cs</a:t>
            </a:r>
          </a:p>
        </p:txBody>
      </p:sp>
      <p:sp>
        <p:nvSpPr>
          <p:cNvPr id="299"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Análisis de la cesta de la compra. Reglas de asociación"/>
          <p:cNvSpPr txBox="1"/>
          <p:nvPr/>
        </p:nvSpPr>
        <p:spPr>
          <a:xfrm>
            <a:off x="963787" y="1808618"/>
            <a:ext cx="17662323" cy="96923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5800"/>
            </a:lvl1pPr>
          </a:lstStyle>
          <a:p>
            <a:pPr/>
            <a:r>
              <a:t>Análisis de la cesta de la compra. Reglas de asociación</a:t>
            </a:r>
          </a:p>
        </p:txBody>
      </p:sp>
      <p:sp>
        <p:nvSpPr>
          <p:cNvPr id="304" name="Determinar asociaciones entre productos"/>
          <p:cNvSpPr txBox="1"/>
          <p:nvPr/>
        </p:nvSpPr>
        <p:spPr>
          <a:xfrm>
            <a:off x="14850132" y="2809638"/>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Determinar asociaciones entre productos </a:t>
            </a:r>
          </a:p>
        </p:txBody>
      </p:sp>
      <p:pic>
        <p:nvPicPr>
          <p:cNvPr id="305" name="Captura de pantalla 2022-01-16 a las 12.56.54.png" descr="Captura de pantalla 2022-01-16 a las 12.56.54.png"/>
          <p:cNvPicPr>
            <a:picLocks noChangeAspect="1"/>
          </p:cNvPicPr>
          <p:nvPr/>
        </p:nvPicPr>
        <p:blipFill>
          <a:blip r:embed="rId3">
            <a:extLst/>
          </a:blip>
          <a:stretch>
            <a:fillRect/>
          </a:stretch>
        </p:blipFill>
        <p:spPr>
          <a:xfrm>
            <a:off x="235819" y="3702449"/>
            <a:ext cx="12713380" cy="8865352"/>
          </a:xfrm>
          <a:prstGeom prst="rect">
            <a:avLst/>
          </a:prstGeom>
          <a:ln w="12700">
            <a:miter lim="400000"/>
          </a:ln>
        </p:spPr>
      </p:pic>
      <p:pic>
        <p:nvPicPr>
          <p:cNvPr id="306" name="Captura de pantalla 2022-01-16 a las 12.58.10.png" descr="Captura de pantalla 2022-01-16 a las 12.58.10.png"/>
          <p:cNvPicPr>
            <a:picLocks noChangeAspect="1"/>
          </p:cNvPicPr>
          <p:nvPr/>
        </p:nvPicPr>
        <p:blipFill>
          <a:blip r:embed="rId4">
            <a:extLst/>
          </a:blip>
          <a:stretch>
            <a:fillRect/>
          </a:stretch>
        </p:blipFill>
        <p:spPr>
          <a:xfrm>
            <a:off x="12617477" y="4440003"/>
            <a:ext cx="10943422" cy="7834038"/>
          </a:xfrm>
          <a:prstGeom prst="rect">
            <a:avLst/>
          </a:prstGeom>
          <a:ln w="12700">
            <a:miter lim="400000"/>
          </a:ln>
        </p:spPr>
      </p:pic>
      <p:sp>
        <p:nvSpPr>
          <p:cNvPr id="307" name="Vemos claramente que las reglas van en dirección a los productos de tipo monitor"/>
          <p:cNvSpPr txBox="1"/>
          <p:nvPr/>
        </p:nvSpPr>
        <p:spPr>
          <a:xfrm>
            <a:off x="15778315" y="12217255"/>
            <a:ext cx="6920805" cy="9548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lvl1pPr>
          </a:lstStyle>
          <a:p>
            <a:pPr/>
            <a:r>
              <a:t>Vemos claramente que las reglas van en dirección a los productos de tipo monitor</a:t>
            </a:r>
          </a:p>
        </p:txBody>
      </p:sp>
      <p:sp>
        <p:nvSpPr>
          <p:cNvPr id="308" name="2.99%"/>
          <p:cNvSpPr txBox="1"/>
          <p:nvPr/>
        </p:nvSpPr>
        <p:spPr>
          <a:xfrm>
            <a:off x="10622726" y="5537503"/>
            <a:ext cx="1122427"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2.99%</a:t>
            </a:r>
          </a:p>
        </p:txBody>
      </p:sp>
      <p:sp>
        <p:nvSpPr>
          <p:cNvPr id="309" name="3.1%"/>
          <p:cNvSpPr txBox="1"/>
          <p:nvPr/>
        </p:nvSpPr>
        <p:spPr>
          <a:xfrm>
            <a:off x="10943480" y="4649916"/>
            <a:ext cx="924714"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3.1%</a:t>
            </a:r>
          </a:p>
        </p:txBody>
      </p:sp>
      <p:sp>
        <p:nvSpPr>
          <p:cNvPr id="310"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Holidays_Game_1-copy-11.jpg" descr="Holidays_Game_1-copy-11.jpg"/>
          <p:cNvPicPr>
            <a:picLocks noChangeAspect="1"/>
          </p:cNvPicPr>
          <p:nvPr/>
        </p:nvPicPr>
        <p:blipFill>
          <a:blip r:embed="rId3">
            <a:extLst/>
          </a:blip>
          <a:stretch>
            <a:fillRect/>
          </a:stretch>
        </p:blipFill>
        <p:spPr>
          <a:xfrm>
            <a:off x="3921597" y="7153780"/>
            <a:ext cx="4816026" cy="4816026"/>
          </a:xfrm>
          <a:prstGeom prst="rect">
            <a:avLst/>
          </a:prstGeom>
          <a:ln w="12700">
            <a:miter lim="400000"/>
          </a:ln>
        </p:spPr>
      </p:pic>
      <p:sp>
        <p:nvSpPr>
          <p:cNvPr id="315" name="Patrones de ventas y clientela de Electronidex"/>
          <p:cNvSpPr txBox="1"/>
          <p:nvPr>
            <p:ph type="title"/>
          </p:nvPr>
        </p:nvSpPr>
        <p:spPr>
          <a:prstGeom prst="rect">
            <a:avLst/>
          </a:prstGeom>
        </p:spPr>
        <p:txBody>
          <a:bodyPr/>
          <a:lstStyle/>
          <a:p>
            <a:pPr/>
            <a:r>
              <a:t>Patrones de ventas y clientela de Electronidex</a:t>
            </a:r>
          </a:p>
        </p:txBody>
      </p:sp>
      <p:sp>
        <p:nvSpPr>
          <p:cNvPr id="316" name="Determinar asociaciones entre productos"/>
          <p:cNvSpPr txBox="1"/>
          <p:nvPr/>
        </p:nvSpPr>
        <p:spPr>
          <a:xfrm>
            <a:off x="14823462" y="2690083"/>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Determinar asociaciones entre productos </a:t>
            </a:r>
          </a:p>
        </p:txBody>
      </p:sp>
      <p:sp>
        <p:nvSpPr>
          <p:cNvPr id="317" name="Patrones de ventas:…"/>
          <p:cNvSpPr txBox="1"/>
          <p:nvPr/>
        </p:nvSpPr>
        <p:spPr>
          <a:xfrm>
            <a:off x="1712913" y="4076087"/>
            <a:ext cx="7769445" cy="2971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200"/>
            </a:pPr>
            <a:r>
              <a:t>Patrones de ventas: </a:t>
            </a:r>
          </a:p>
          <a:p>
            <a:pPr marL="355600" indent="-355600" algn="just">
              <a:buSzPct val="75000"/>
              <a:buFont typeface="Helvetica Neue"/>
              <a:buChar char="•"/>
              <a:defRPr sz="3600"/>
            </a:pPr>
            <a:r>
              <a:t>Compras de varios equipos de ordenador</a:t>
            </a:r>
          </a:p>
          <a:p>
            <a:pPr marL="355600" indent="-355600" algn="just">
              <a:buSzPct val="75000"/>
              <a:buFont typeface="Helvetica Neue"/>
              <a:buChar char="•"/>
              <a:defRPr sz="3600"/>
            </a:pPr>
            <a:r>
              <a:t>Artículos especializados en videojuegos (torres, ratones, …)</a:t>
            </a:r>
          </a:p>
        </p:txBody>
      </p:sp>
      <p:sp>
        <p:nvSpPr>
          <p:cNvPr id="318" name="Clientela de Electronidex"/>
          <p:cNvSpPr txBox="1"/>
          <p:nvPr/>
        </p:nvSpPr>
        <p:spPr>
          <a:xfrm>
            <a:off x="15246359" y="4899821"/>
            <a:ext cx="6767129" cy="7338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200"/>
            </a:lvl1pPr>
          </a:lstStyle>
          <a:p>
            <a:pPr/>
            <a:r>
              <a:t>Clientela de Electronidex</a:t>
            </a:r>
          </a:p>
        </p:txBody>
      </p:sp>
      <p:pic>
        <p:nvPicPr>
          <p:cNvPr id="319" name="Captura de pantalla 2022-01-16 a las 13.51.29.png" descr="Captura de pantalla 2022-01-16 a las 13.51.29.png"/>
          <p:cNvPicPr>
            <a:picLocks noChangeAspect="1"/>
          </p:cNvPicPr>
          <p:nvPr/>
        </p:nvPicPr>
        <p:blipFill>
          <a:blip r:embed="rId4">
            <a:extLst/>
          </a:blip>
          <a:stretch>
            <a:fillRect/>
          </a:stretch>
        </p:blipFill>
        <p:spPr>
          <a:xfrm>
            <a:off x="1385804" y="8348281"/>
            <a:ext cx="3392209" cy="2427023"/>
          </a:xfrm>
          <a:prstGeom prst="rect">
            <a:avLst/>
          </a:prstGeom>
          <a:ln w="12700">
            <a:miter lim="400000"/>
          </a:ln>
        </p:spPr>
      </p:pic>
      <p:pic>
        <p:nvPicPr>
          <p:cNvPr id="320" name="126365.png" descr="126365.png"/>
          <p:cNvPicPr>
            <a:picLocks noChangeAspect="1"/>
          </p:cNvPicPr>
          <p:nvPr/>
        </p:nvPicPr>
        <p:blipFill>
          <a:blip r:embed="rId5">
            <a:extLst/>
          </a:blip>
          <a:stretch>
            <a:fillRect/>
          </a:stretch>
        </p:blipFill>
        <p:spPr>
          <a:xfrm>
            <a:off x="12960704" y="7409043"/>
            <a:ext cx="2489311" cy="2489310"/>
          </a:xfrm>
          <a:prstGeom prst="rect">
            <a:avLst/>
          </a:prstGeom>
          <a:ln w="12700">
            <a:miter lim="400000"/>
          </a:ln>
        </p:spPr>
      </p:pic>
      <p:sp>
        <p:nvSpPr>
          <p:cNvPr id="321" name="Empresarios"/>
          <p:cNvSpPr txBox="1"/>
          <p:nvPr/>
        </p:nvSpPr>
        <p:spPr>
          <a:xfrm>
            <a:off x="12720564" y="10416601"/>
            <a:ext cx="2969591"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Empresarios</a:t>
            </a:r>
          </a:p>
        </p:txBody>
      </p:sp>
      <p:pic>
        <p:nvPicPr>
          <p:cNvPr id="322" name="gamer-icons-32922849.jpg" descr="gamer-icons-32922849.jpg"/>
          <p:cNvPicPr>
            <a:picLocks noChangeAspect="1"/>
          </p:cNvPicPr>
          <p:nvPr/>
        </p:nvPicPr>
        <p:blipFill>
          <a:blip r:embed="rId6">
            <a:extLst/>
          </a:blip>
          <a:stretch>
            <a:fillRect/>
          </a:stretch>
        </p:blipFill>
        <p:spPr>
          <a:xfrm>
            <a:off x="16466773" y="6866751"/>
            <a:ext cx="2708218" cy="3573894"/>
          </a:xfrm>
          <a:prstGeom prst="rect">
            <a:avLst/>
          </a:prstGeom>
          <a:ln w="12700">
            <a:miter lim="400000"/>
          </a:ln>
        </p:spPr>
      </p:pic>
      <p:sp>
        <p:nvSpPr>
          <p:cNvPr id="323" name="Gamers"/>
          <p:cNvSpPr txBox="1"/>
          <p:nvPr/>
        </p:nvSpPr>
        <p:spPr>
          <a:xfrm>
            <a:off x="16854817" y="10416601"/>
            <a:ext cx="1932128"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Gamers</a:t>
            </a:r>
          </a:p>
        </p:txBody>
      </p:sp>
      <p:pic>
        <p:nvPicPr>
          <p:cNvPr id="324" name="37-374295_business-taxes-icon-for-small-business.png.jpeg" descr="37-374295_business-taxes-icon-for-small-business.png.jpeg"/>
          <p:cNvPicPr>
            <a:picLocks noChangeAspect="1"/>
          </p:cNvPicPr>
          <p:nvPr/>
        </p:nvPicPr>
        <p:blipFill>
          <a:blip r:embed="rId7">
            <a:extLst/>
          </a:blip>
          <a:stretch>
            <a:fillRect/>
          </a:stretch>
        </p:blipFill>
        <p:spPr>
          <a:xfrm>
            <a:off x="19116189" y="7009201"/>
            <a:ext cx="4816026" cy="3288994"/>
          </a:xfrm>
          <a:prstGeom prst="rect">
            <a:avLst/>
          </a:prstGeom>
          <a:ln w="12700">
            <a:miter lim="400000"/>
          </a:ln>
        </p:spPr>
      </p:pic>
      <p:sp>
        <p:nvSpPr>
          <p:cNvPr id="325" name="Pequeños negocios"/>
          <p:cNvSpPr txBox="1"/>
          <p:nvPr/>
        </p:nvSpPr>
        <p:spPr>
          <a:xfrm>
            <a:off x="19951610" y="10406440"/>
            <a:ext cx="3145187" cy="1381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200"/>
            </a:lvl1pPr>
          </a:lstStyle>
          <a:p>
            <a:pPr/>
            <a:r>
              <a:t>Pequeños negocios</a:t>
            </a:r>
          </a:p>
        </p:txBody>
      </p:sp>
      <p:pic>
        <p:nvPicPr>
          <p:cNvPr id="326" name="1298528.png" descr="1298528.png"/>
          <p:cNvPicPr>
            <a:picLocks noChangeAspect="1"/>
          </p:cNvPicPr>
          <p:nvPr/>
        </p:nvPicPr>
        <p:blipFill>
          <a:blip r:embed="rId8">
            <a:extLst/>
          </a:blip>
          <a:stretch>
            <a:fillRect/>
          </a:stretch>
        </p:blipFill>
        <p:spPr>
          <a:xfrm>
            <a:off x="7885874" y="8076997"/>
            <a:ext cx="2969591" cy="2969591"/>
          </a:xfrm>
          <a:prstGeom prst="rect">
            <a:avLst/>
          </a:prstGeom>
          <a:ln w="12700">
            <a:miter lim="400000"/>
          </a:ln>
        </p:spPr>
      </p:pic>
      <p:sp>
        <p:nvSpPr>
          <p:cNvPr id="327"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Conclusiones y recomendaciones"/>
          <p:cNvSpPr txBox="1"/>
          <p:nvPr>
            <p:ph type="title"/>
          </p:nvPr>
        </p:nvSpPr>
        <p:spPr>
          <a:prstGeom prst="rect">
            <a:avLst/>
          </a:prstGeom>
        </p:spPr>
        <p:txBody>
          <a:bodyPr/>
          <a:lstStyle/>
          <a:p>
            <a:pPr/>
            <a:r>
              <a:t>Conclusiones y recomendaciones</a:t>
            </a:r>
          </a:p>
        </p:txBody>
      </p:sp>
      <p:sp>
        <p:nvSpPr>
          <p:cNvPr id="332" name="Determinar asociaciones entre productos"/>
          <p:cNvSpPr txBox="1"/>
          <p:nvPr/>
        </p:nvSpPr>
        <p:spPr>
          <a:xfrm>
            <a:off x="14850132" y="2057100"/>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Determinar asociaciones entre productos </a:t>
            </a:r>
          </a:p>
        </p:txBody>
      </p:sp>
      <p:sp>
        <p:nvSpPr>
          <p:cNvPr id="333" name="Electronidex vende gran cantidad de portátiles y PCs en comparación con Blackwell"/>
          <p:cNvSpPr txBox="1"/>
          <p:nvPr/>
        </p:nvSpPr>
        <p:spPr>
          <a:xfrm>
            <a:off x="1146213" y="4395401"/>
            <a:ext cx="7140967" cy="18779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900"/>
            </a:lvl1pPr>
          </a:lstStyle>
          <a:p>
            <a:pPr/>
            <a:r>
              <a:t>Electronidex vende gran cantidad de portátiles y PCs en comparación con Blackwell</a:t>
            </a:r>
          </a:p>
        </p:txBody>
      </p:sp>
      <p:sp>
        <p:nvSpPr>
          <p:cNvPr id="334" name="La cartera de clientes de Elextronidex podría ser muy interesante para Blackwell"/>
          <p:cNvSpPr txBox="1"/>
          <p:nvPr/>
        </p:nvSpPr>
        <p:spPr>
          <a:xfrm>
            <a:off x="11741665" y="4395401"/>
            <a:ext cx="7140967" cy="187793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900"/>
            </a:lvl1pPr>
          </a:lstStyle>
          <a:p>
            <a:pPr/>
            <a:r>
              <a:t>La cartera de clientes de Elextronidex podría ser muy interesante para Blackwell</a:t>
            </a:r>
          </a:p>
        </p:txBody>
      </p:sp>
      <p:sp>
        <p:nvSpPr>
          <p:cNvPr id="335" name="Flecha"/>
          <p:cNvSpPr/>
          <p:nvPr/>
        </p:nvSpPr>
        <p:spPr>
          <a:xfrm>
            <a:off x="8909998" y="4945361"/>
            <a:ext cx="2208850" cy="778014"/>
          </a:xfrm>
          <a:prstGeom prst="rightArrow">
            <a:avLst>
              <a:gd name="adj1" fmla="val 32000"/>
              <a:gd name="adj2" fmla="val 104471"/>
            </a:avLst>
          </a:pr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336" name="Recomendaciones:"/>
          <p:cNvSpPr txBox="1"/>
          <p:nvPr/>
        </p:nvSpPr>
        <p:spPr>
          <a:xfrm>
            <a:off x="1365128" y="7200191"/>
            <a:ext cx="6403421" cy="8451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Recomendaciones:</a:t>
            </a:r>
          </a:p>
        </p:txBody>
      </p:sp>
      <p:pic>
        <p:nvPicPr>
          <p:cNvPr id="337" name="handshake2.png" descr="handshake2.png"/>
          <p:cNvPicPr>
            <a:picLocks noChangeAspect="1"/>
          </p:cNvPicPr>
          <p:nvPr/>
        </p:nvPicPr>
        <p:blipFill>
          <a:blip r:embed="rId3">
            <a:extLst/>
          </a:blip>
          <a:stretch>
            <a:fillRect/>
          </a:stretch>
        </p:blipFill>
        <p:spPr>
          <a:xfrm>
            <a:off x="3161073" y="8404204"/>
            <a:ext cx="2819632" cy="2819633"/>
          </a:xfrm>
          <a:prstGeom prst="rect">
            <a:avLst/>
          </a:prstGeom>
          <a:ln w="12700">
            <a:miter lim="400000"/>
          </a:ln>
        </p:spPr>
      </p:pic>
      <p:sp>
        <p:nvSpPr>
          <p:cNvPr id="338" name="Adquirir Electronidex"/>
          <p:cNvSpPr txBox="1"/>
          <p:nvPr/>
        </p:nvSpPr>
        <p:spPr>
          <a:xfrm>
            <a:off x="2035881" y="11572673"/>
            <a:ext cx="5061916" cy="7584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lvl1pPr>
          </a:lstStyle>
          <a:p>
            <a:pPr/>
            <a:r>
              <a:t>Adquirir Electronidex</a:t>
            </a:r>
          </a:p>
        </p:txBody>
      </p:sp>
      <p:sp>
        <p:nvSpPr>
          <p:cNvPr id="339" name="Análisis de cesta de la compra para Blackwell"/>
          <p:cNvSpPr txBox="1"/>
          <p:nvPr/>
        </p:nvSpPr>
        <p:spPr>
          <a:xfrm>
            <a:off x="8769521" y="11502820"/>
            <a:ext cx="7485032" cy="14315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400"/>
            </a:lvl1pPr>
          </a:lstStyle>
          <a:p>
            <a:pPr/>
            <a:r>
              <a:t>Análisis de cesta de la compra para Blackwell</a:t>
            </a:r>
          </a:p>
        </p:txBody>
      </p:sp>
      <p:pic>
        <p:nvPicPr>
          <p:cNvPr id="340" name="1*-xc2VwpffSDkDBBqjVG4Jg.jpeg" descr="1*-xc2VwpffSDkDBBqjVG4Jg.jpeg"/>
          <p:cNvPicPr>
            <a:picLocks noChangeAspect="1"/>
          </p:cNvPicPr>
          <p:nvPr/>
        </p:nvPicPr>
        <p:blipFill>
          <a:blip r:embed="rId4">
            <a:extLst/>
          </a:blip>
          <a:stretch>
            <a:fillRect/>
          </a:stretch>
        </p:blipFill>
        <p:spPr>
          <a:xfrm>
            <a:off x="10519451" y="8141472"/>
            <a:ext cx="3345098" cy="3345097"/>
          </a:xfrm>
          <a:prstGeom prst="rect">
            <a:avLst/>
          </a:prstGeom>
          <a:ln w="12700">
            <a:miter lim="400000"/>
          </a:ln>
        </p:spPr>
      </p:pic>
      <p:pic>
        <p:nvPicPr>
          <p:cNvPr id="341" name="rebajas-discounts-in-spain-sign-icon-gift-vector-10199341.jpg" descr="rebajas-discounts-in-spain-sign-icon-gift-vector-10199341.jpg"/>
          <p:cNvPicPr>
            <a:picLocks noChangeAspect="1"/>
          </p:cNvPicPr>
          <p:nvPr/>
        </p:nvPicPr>
        <p:blipFill>
          <a:blip r:embed="rId5">
            <a:extLst/>
          </a:blip>
          <a:srcRect l="11497" t="10873" r="11497" b="18874"/>
          <a:stretch>
            <a:fillRect/>
          </a:stretch>
        </p:blipFill>
        <p:spPr>
          <a:xfrm>
            <a:off x="18403295" y="8424957"/>
            <a:ext cx="2819692" cy="2778223"/>
          </a:xfrm>
          <a:prstGeom prst="rect">
            <a:avLst/>
          </a:prstGeom>
          <a:ln w="12700">
            <a:miter lim="400000"/>
          </a:ln>
        </p:spPr>
      </p:pic>
      <p:sp>
        <p:nvSpPr>
          <p:cNvPr id="342" name="Rebajas / Ofertas…"/>
          <p:cNvSpPr txBox="1"/>
          <p:nvPr/>
        </p:nvSpPr>
        <p:spPr>
          <a:xfrm>
            <a:off x="16070679" y="11291799"/>
            <a:ext cx="7485033" cy="1320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400"/>
            </a:pPr>
            <a:r>
              <a:t>Rebajas / Ofertas</a:t>
            </a:r>
          </a:p>
          <a:p>
            <a:pPr>
              <a:defRPr sz="3600"/>
            </a:pPr>
            <a:r>
              <a:t>Para liquidar stock</a:t>
            </a:r>
          </a:p>
        </p:txBody>
      </p:sp>
      <p:pic>
        <p:nvPicPr>
          <p:cNvPr id="343" name="sales-icon-vector-5383059.jpg" descr="sales-icon-vector-5383059.jpg"/>
          <p:cNvPicPr>
            <a:picLocks noChangeAspect="1"/>
          </p:cNvPicPr>
          <p:nvPr/>
        </p:nvPicPr>
        <p:blipFill>
          <a:blip r:embed="rId6">
            <a:extLst/>
          </a:blip>
          <a:srcRect l="12168" t="12323" r="14197" b="19077"/>
          <a:stretch>
            <a:fillRect/>
          </a:stretch>
        </p:blipFill>
        <p:spPr>
          <a:xfrm>
            <a:off x="19505450" y="3363847"/>
            <a:ext cx="3227858" cy="3247679"/>
          </a:xfrm>
          <a:prstGeom prst="rect">
            <a:avLst/>
          </a:prstGeom>
          <a:ln w="12700">
            <a:miter lim="400000"/>
          </a:ln>
        </p:spPr>
      </p:pic>
      <p:sp>
        <p:nvSpPr>
          <p:cNvPr id="344"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8" name="Captura de pantalla 2022-01-16 a las 14.52.51.png" descr="Captura de pantalla 2022-01-16 a las 14.52.51.png"/>
          <p:cNvPicPr>
            <a:picLocks noChangeAspect="1"/>
          </p:cNvPicPr>
          <p:nvPr/>
        </p:nvPicPr>
        <p:blipFill>
          <a:blip r:embed="rId3">
            <a:extLst/>
          </a:blip>
          <a:stretch>
            <a:fillRect/>
          </a:stretch>
        </p:blipFill>
        <p:spPr>
          <a:xfrm>
            <a:off x="19260732" y="12234126"/>
            <a:ext cx="1002909" cy="906476"/>
          </a:xfrm>
          <a:prstGeom prst="rect">
            <a:avLst/>
          </a:prstGeom>
          <a:ln w="12700">
            <a:miter lim="400000"/>
          </a:ln>
        </p:spPr>
      </p:pic>
      <p:sp>
        <p:nvSpPr>
          <p:cNvPr id="349" name="Minería de datos y aprendizaje automático"/>
          <p:cNvSpPr txBox="1"/>
          <p:nvPr>
            <p:ph type="title"/>
          </p:nvPr>
        </p:nvSpPr>
        <p:spPr>
          <a:prstGeom prst="rect">
            <a:avLst/>
          </a:prstGeom>
        </p:spPr>
        <p:txBody>
          <a:bodyPr/>
          <a:lstStyle/>
          <a:p>
            <a:pPr/>
            <a:r>
              <a:t>Minería de datos y aprendizaje automático</a:t>
            </a:r>
          </a:p>
        </p:txBody>
      </p:sp>
      <p:pic>
        <p:nvPicPr>
          <p:cNvPr id="350" name="icono-del-vector-de-la-minería-datos-esquema-l-nea-simple-negra-aislada-ejemplo-elemento-concepto-artificial-intellegence-144270689.jpg" descr="icono-del-vector-de-la-minería-datos-esquema-l-nea-simple-negra-aislada-ejemplo-elemento-concepto-artificial-intellegence-144270689.jpg"/>
          <p:cNvPicPr>
            <a:picLocks noChangeAspect="1"/>
          </p:cNvPicPr>
          <p:nvPr/>
        </p:nvPicPr>
        <p:blipFill>
          <a:blip r:embed="rId4">
            <a:extLst/>
          </a:blip>
          <a:srcRect l="20378" t="12112" r="23215" b="33595"/>
          <a:stretch>
            <a:fillRect/>
          </a:stretch>
        </p:blipFill>
        <p:spPr>
          <a:xfrm>
            <a:off x="6664197" y="3443204"/>
            <a:ext cx="1540930" cy="1565688"/>
          </a:xfrm>
          <a:prstGeom prst="rect">
            <a:avLst/>
          </a:prstGeom>
          <a:ln w="12700">
            <a:miter lim="400000"/>
          </a:ln>
        </p:spPr>
      </p:pic>
      <p:sp>
        <p:nvSpPr>
          <p:cNvPr id="351" name="Analizar computacionalmente  grandes cantidades de datos"/>
          <p:cNvSpPr txBox="1"/>
          <p:nvPr/>
        </p:nvSpPr>
        <p:spPr>
          <a:xfrm>
            <a:off x="3229318" y="5307573"/>
            <a:ext cx="5219582" cy="904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defRPr sz="2600">
                <a:latin typeface="Helvetica Neue"/>
                <a:ea typeface="Helvetica Neue"/>
                <a:cs typeface="Helvetica Neue"/>
                <a:sym typeface="Helvetica Neue"/>
              </a:defRPr>
            </a:pPr>
            <a:r>
              <a:t>Analizar computacionalmente  </a:t>
            </a:r>
            <a:r>
              <a:rPr b="1"/>
              <a:t>grandes cantidades de datos</a:t>
            </a:r>
          </a:p>
        </p:txBody>
      </p:sp>
      <p:sp>
        <p:nvSpPr>
          <p:cNvPr id="352" name="Flecha"/>
          <p:cNvSpPr/>
          <p:nvPr/>
        </p:nvSpPr>
        <p:spPr>
          <a:xfrm rot="5400000">
            <a:off x="5497072" y="9902602"/>
            <a:ext cx="1015829" cy="615003"/>
          </a:xfrm>
          <a:prstGeom prst="rightArrow">
            <a:avLst>
              <a:gd name="adj1" fmla="val 19272"/>
              <a:gd name="adj2" fmla="val 81158"/>
            </a:avLst>
          </a:prstGeom>
          <a:solidFill>
            <a:schemeClr val="accent1">
              <a:satOff val="12166"/>
              <a:lumOff val="-13042"/>
            </a:schemeClr>
          </a:solidFill>
          <a:ln w="12700">
            <a:miter lim="400000"/>
          </a:ln>
        </p:spPr>
        <p:txBody>
          <a:bodyPr lIns="50800" tIns="50800" rIns="50800" bIns="50800" anchor="ctr"/>
          <a:lstStyle/>
          <a:p>
            <a:pPr>
              <a:defRPr sz="4200">
                <a:solidFill>
                  <a:srgbClr val="FFFFFF"/>
                </a:solidFill>
              </a:defRPr>
            </a:pPr>
          </a:p>
        </p:txBody>
      </p:sp>
      <p:sp>
        <p:nvSpPr>
          <p:cNvPr id="353" name="Descubrir patrones"/>
          <p:cNvSpPr txBox="1"/>
          <p:nvPr/>
        </p:nvSpPr>
        <p:spPr>
          <a:xfrm>
            <a:off x="449130" y="11230794"/>
            <a:ext cx="2749928" cy="92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defRPr b="1" sz="2700">
                <a:latin typeface="Helvetica Neue"/>
                <a:ea typeface="Helvetica Neue"/>
                <a:cs typeface="Helvetica Neue"/>
                <a:sym typeface="Helvetica Neue"/>
              </a:defRPr>
            </a:lvl1pPr>
          </a:lstStyle>
          <a:p>
            <a:pPr/>
            <a:r>
              <a:t>Descubrir patrones</a:t>
            </a:r>
          </a:p>
        </p:txBody>
      </p:sp>
      <p:sp>
        <p:nvSpPr>
          <p:cNvPr id="354" name="Extraer conocimiento e información útil de negocio para la toma de decisiones"/>
          <p:cNvSpPr txBox="1"/>
          <p:nvPr/>
        </p:nvSpPr>
        <p:spPr>
          <a:xfrm>
            <a:off x="2963336" y="7977655"/>
            <a:ext cx="6083301" cy="9051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defRPr sz="2600">
                <a:latin typeface="Helvetica Neue"/>
                <a:ea typeface="Helvetica Neue"/>
                <a:cs typeface="Helvetica Neue"/>
                <a:sym typeface="Helvetica Neue"/>
              </a:defRPr>
            </a:lvl1pPr>
          </a:lstStyle>
          <a:p>
            <a:pPr/>
            <a:r>
              <a:t>Extraer conocimiento e información útil de negocio para la toma de decisiones</a:t>
            </a:r>
          </a:p>
        </p:txBody>
      </p:sp>
      <p:sp>
        <p:nvSpPr>
          <p:cNvPr id="355" name="Predicciones de futuro"/>
          <p:cNvSpPr txBox="1"/>
          <p:nvPr/>
        </p:nvSpPr>
        <p:spPr>
          <a:xfrm>
            <a:off x="4058548" y="11454442"/>
            <a:ext cx="3739325" cy="5110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defRPr sz="2700">
                <a:latin typeface="Helvetica Neue"/>
                <a:ea typeface="Helvetica Neue"/>
                <a:cs typeface="Helvetica Neue"/>
                <a:sym typeface="Helvetica Neue"/>
              </a:defRPr>
            </a:lvl1pPr>
          </a:lstStyle>
          <a:p>
            <a:pPr/>
            <a:r>
              <a:t>Predicciones de futuro</a:t>
            </a:r>
          </a:p>
        </p:txBody>
      </p:sp>
      <p:sp>
        <p:nvSpPr>
          <p:cNvPr id="356" name="Riesgos"/>
          <p:cNvSpPr txBox="1"/>
          <p:nvPr/>
        </p:nvSpPr>
        <p:spPr>
          <a:xfrm>
            <a:off x="8645970" y="10883269"/>
            <a:ext cx="2749929" cy="930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defRPr sz="2700">
                <a:latin typeface="Helvetica Neue"/>
                <a:ea typeface="Helvetica Neue"/>
                <a:cs typeface="Helvetica Neue"/>
                <a:sym typeface="Helvetica Neue"/>
              </a:defRPr>
            </a:lvl1pPr>
          </a:lstStyle>
          <a:p>
            <a:pPr/>
            <a:r>
              <a:t>Riesgos </a:t>
            </a:r>
          </a:p>
        </p:txBody>
      </p:sp>
      <p:sp>
        <p:nvSpPr>
          <p:cNvPr id="357" name="Oportunidades     de negocio"/>
          <p:cNvSpPr txBox="1"/>
          <p:nvPr/>
        </p:nvSpPr>
        <p:spPr>
          <a:xfrm>
            <a:off x="8645970" y="11454442"/>
            <a:ext cx="3050391" cy="9301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defRPr sz="2700">
                <a:latin typeface="Helvetica Neue"/>
                <a:ea typeface="Helvetica Neue"/>
                <a:cs typeface="Helvetica Neue"/>
                <a:sym typeface="Helvetica Neue"/>
              </a:defRPr>
            </a:lvl1pPr>
          </a:lstStyle>
          <a:p>
            <a:pPr/>
            <a:r>
              <a:t>Oportunidades     de negocio</a:t>
            </a:r>
          </a:p>
        </p:txBody>
      </p:sp>
      <p:sp>
        <p:nvSpPr>
          <p:cNvPr id="358" name="Flecha"/>
          <p:cNvSpPr/>
          <p:nvPr/>
        </p:nvSpPr>
        <p:spPr>
          <a:xfrm rot="8445805">
            <a:off x="2368805" y="9882833"/>
            <a:ext cx="1493733" cy="615002"/>
          </a:xfrm>
          <a:prstGeom prst="rightArrow">
            <a:avLst>
              <a:gd name="adj1" fmla="val 19272"/>
              <a:gd name="adj2" fmla="val 81158"/>
            </a:avLst>
          </a:prstGeom>
          <a:solidFill>
            <a:schemeClr val="accent1">
              <a:satOff val="12166"/>
              <a:lumOff val="-13042"/>
            </a:schemeClr>
          </a:solidFill>
          <a:ln w="12700">
            <a:miter lim="400000"/>
          </a:ln>
        </p:spPr>
        <p:txBody>
          <a:bodyPr lIns="50800" tIns="50800" rIns="50800" bIns="50800" anchor="ctr"/>
          <a:lstStyle/>
          <a:p>
            <a:pPr>
              <a:defRPr sz="4200">
                <a:solidFill>
                  <a:srgbClr val="FFFFFF"/>
                </a:solidFill>
              </a:defRPr>
            </a:pPr>
          </a:p>
        </p:txBody>
      </p:sp>
      <p:sp>
        <p:nvSpPr>
          <p:cNvPr id="359" name="Flecha"/>
          <p:cNvSpPr/>
          <p:nvPr/>
        </p:nvSpPr>
        <p:spPr>
          <a:xfrm rot="5400000">
            <a:off x="5497072" y="6736650"/>
            <a:ext cx="1015829" cy="615003"/>
          </a:xfrm>
          <a:prstGeom prst="rightArrow">
            <a:avLst>
              <a:gd name="adj1" fmla="val 19272"/>
              <a:gd name="adj2" fmla="val 81158"/>
            </a:avLst>
          </a:prstGeom>
          <a:solidFill>
            <a:schemeClr val="accent1">
              <a:satOff val="12166"/>
              <a:lumOff val="-13042"/>
            </a:schemeClr>
          </a:solidFill>
          <a:ln w="12700">
            <a:miter lim="400000"/>
          </a:ln>
        </p:spPr>
        <p:txBody>
          <a:bodyPr lIns="50800" tIns="50800" rIns="50800" bIns="50800" anchor="ctr"/>
          <a:lstStyle/>
          <a:p>
            <a:pPr>
              <a:defRPr sz="4200">
                <a:solidFill>
                  <a:srgbClr val="FFFFFF"/>
                </a:solidFill>
              </a:defRPr>
            </a:pPr>
          </a:p>
        </p:txBody>
      </p:sp>
      <p:sp>
        <p:nvSpPr>
          <p:cNvPr id="360" name="Flecha"/>
          <p:cNvSpPr/>
          <p:nvPr/>
        </p:nvSpPr>
        <p:spPr>
          <a:xfrm rot="2327829">
            <a:off x="8150688" y="9878669"/>
            <a:ext cx="1493734" cy="615002"/>
          </a:xfrm>
          <a:prstGeom prst="rightArrow">
            <a:avLst>
              <a:gd name="adj1" fmla="val 19272"/>
              <a:gd name="adj2" fmla="val 81158"/>
            </a:avLst>
          </a:prstGeom>
          <a:solidFill>
            <a:schemeClr val="accent1">
              <a:satOff val="12166"/>
              <a:lumOff val="-13042"/>
            </a:schemeClr>
          </a:solidFill>
          <a:ln w="12700">
            <a:miter lim="400000"/>
          </a:ln>
        </p:spPr>
        <p:txBody>
          <a:bodyPr lIns="50800" tIns="50800" rIns="50800" bIns="50800" anchor="ctr"/>
          <a:lstStyle/>
          <a:p>
            <a:pPr>
              <a:defRPr sz="4200">
                <a:solidFill>
                  <a:srgbClr val="FFFFFF"/>
                </a:solidFill>
              </a:defRPr>
            </a:pPr>
          </a:p>
        </p:txBody>
      </p:sp>
      <p:sp>
        <p:nvSpPr>
          <p:cNvPr id="361" name="Data mining"/>
          <p:cNvSpPr txBox="1"/>
          <p:nvPr/>
        </p:nvSpPr>
        <p:spPr>
          <a:xfrm>
            <a:off x="3269754" y="3803450"/>
            <a:ext cx="3371851" cy="845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Data mining</a:t>
            </a:r>
          </a:p>
        </p:txBody>
      </p:sp>
      <p:sp>
        <p:nvSpPr>
          <p:cNvPr id="362" name="Machine Learning"/>
          <p:cNvSpPr txBox="1"/>
          <p:nvPr/>
        </p:nvSpPr>
        <p:spPr>
          <a:xfrm>
            <a:off x="14789785" y="3712117"/>
            <a:ext cx="4964431" cy="845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Machine Learning</a:t>
            </a:r>
          </a:p>
        </p:txBody>
      </p:sp>
      <p:pic>
        <p:nvPicPr>
          <p:cNvPr id="363" name="1000_F_300712019_skde3ZyaDbCjp8e3Et8epsoFSe7xeUEN.jpg" descr="1000_F_300712019_skde3ZyaDbCjp8e3Et8epsoFSe7xeUEN.jpg"/>
          <p:cNvPicPr>
            <a:picLocks noChangeAspect="1"/>
          </p:cNvPicPr>
          <p:nvPr/>
        </p:nvPicPr>
        <p:blipFill>
          <a:blip r:embed="rId5">
            <a:extLst/>
          </a:blip>
          <a:srcRect l="19088" t="21380" r="26957" b="37761"/>
          <a:stretch>
            <a:fillRect/>
          </a:stretch>
        </p:blipFill>
        <p:spPr>
          <a:xfrm>
            <a:off x="19864120" y="3443204"/>
            <a:ext cx="1725521" cy="1306717"/>
          </a:xfrm>
          <a:prstGeom prst="rect">
            <a:avLst/>
          </a:prstGeom>
          <a:ln w="12700">
            <a:miter lim="400000"/>
          </a:ln>
        </p:spPr>
      </p:pic>
      <p:sp>
        <p:nvSpPr>
          <p:cNvPr id="364" name="Analizar computacionalmente grandes cantidades de datos"/>
          <p:cNvSpPr txBox="1"/>
          <p:nvPr/>
        </p:nvSpPr>
        <p:spPr>
          <a:xfrm>
            <a:off x="14837119" y="4806633"/>
            <a:ext cx="6083301" cy="9064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defRPr sz="2600">
                <a:latin typeface="Helvetica Neue"/>
                <a:ea typeface="Helvetica Neue"/>
                <a:cs typeface="Helvetica Neue"/>
                <a:sym typeface="Helvetica Neue"/>
              </a:defRPr>
            </a:pPr>
            <a:r>
              <a:t>Analizar computacionalmente </a:t>
            </a:r>
            <a:r>
              <a:rPr b="1"/>
              <a:t>grandes cantidades de datos</a:t>
            </a:r>
          </a:p>
        </p:txBody>
      </p:sp>
      <p:sp>
        <p:nvSpPr>
          <p:cNvPr id="365" name="Flecha"/>
          <p:cNvSpPr/>
          <p:nvPr/>
        </p:nvSpPr>
        <p:spPr>
          <a:xfrm rot="5400000">
            <a:off x="17502032" y="5833285"/>
            <a:ext cx="686049" cy="547577"/>
          </a:xfrm>
          <a:prstGeom prst="rightArrow">
            <a:avLst>
              <a:gd name="adj1" fmla="val 19720"/>
              <a:gd name="adj2" fmla="val 52604"/>
            </a:avLst>
          </a:prstGeom>
          <a:solidFill>
            <a:schemeClr val="accent1">
              <a:satOff val="12166"/>
              <a:lumOff val="-13042"/>
            </a:schemeClr>
          </a:solidFill>
          <a:ln w="12700">
            <a:miter lim="400000"/>
          </a:ln>
        </p:spPr>
        <p:txBody>
          <a:bodyPr lIns="50800" tIns="50800" rIns="50800" bIns="50800" anchor="ctr"/>
          <a:lstStyle/>
          <a:p>
            <a:pPr>
              <a:defRPr sz="4200">
                <a:solidFill>
                  <a:srgbClr val="FFFFFF"/>
                </a:solidFill>
              </a:defRPr>
            </a:pPr>
          </a:p>
        </p:txBody>
      </p:sp>
      <p:sp>
        <p:nvSpPr>
          <p:cNvPr id="366" name="El ordenador es capaz de mejorar las métricas (aprender), identificar patrones de forma automática y elaborar predicciones"/>
          <p:cNvSpPr txBox="1"/>
          <p:nvPr/>
        </p:nvSpPr>
        <p:spPr>
          <a:xfrm>
            <a:off x="15104242" y="8111322"/>
            <a:ext cx="5549054" cy="1717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defRPr sz="2600">
                <a:latin typeface="Helvetica Neue"/>
                <a:ea typeface="Helvetica Neue"/>
                <a:cs typeface="Helvetica Neue"/>
                <a:sym typeface="Helvetica Neue"/>
              </a:defRPr>
            </a:lvl1pPr>
          </a:lstStyle>
          <a:p>
            <a:pPr/>
            <a:r>
              <a:t>El ordenador es capaz de mejorar las métricas (aprender), identificar patrones de forma automática y elaborar predicciones</a:t>
            </a:r>
          </a:p>
        </p:txBody>
      </p:sp>
      <p:sp>
        <p:nvSpPr>
          <p:cNvPr id="367" name="Programar un algoritmo"/>
          <p:cNvSpPr txBox="1"/>
          <p:nvPr/>
        </p:nvSpPr>
        <p:spPr>
          <a:xfrm>
            <a:off x="16009106" y="6395983"/>
            <a:ext cx="3739325" cy="4987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defRPr sz="2600">
                <a:latin typeface="Helvetica Neue"/>
                <a:ea typeface="Helvetica Neue"/>
                <a:cs typeface="Helvetica Neue"/>
                <a:sym typeface="Helvetica Neue"/>
              </a:defRPr>
            </a:lvl1pPr>
          </a:lstStyle>
          <a:p>
            <a:pPr/>
            <a:r>
              <a:t>Programar un algoritmo</a:t>
            </a:r>
          </a:p>
        </p:txBody>
      </p:sp>
      <p:sp>
        <p:nvSpPr>
          <p:cNvPr id="368" name="Flecha"/>
          <p:cNvSpPr/>
          <p:nvPr/>
        </p:nvSpPr>
        <p:spPr>
          <a:xfrm rot="5400000">
            <a:off x="17502032" y="7330842"/>
            <a:ext cx="686049" cy="547577"/>
          </a:xfrm>
          <a:prstGeom prst="rightArrow">
            <a:avLst>
              <a:gd name="adj1" fmla="val 19720"/>
              <a:gd name="adj2" fmla="val 52604"/>
            </a:avLst>
          </a:prstGeom>
          <a:solidFill>
            <a:schemeClr val="accent1">
              <a:satOff val="12166"/>
              <a:lumOff val="-13042"/>
            </a:schemeClr>
          </a:solidFill>
          <a:ln w="12700">
            <a:miter lim="400000"/>
          </a:ln>
        </p:spPr>
        <p:txBody>
          <a:bodyPr lIns="50800" tIns="50800" rIns="50800" bIns="50800" anchor="ctr"/>
          <a:lstStyle/>
          <a:p>
            <a:pPr>
              <a:defRPr sz="4200">
                <a:solidFill>
                  <a:srgbClr val="FFFFFF"/>
                </a:solidFill>
              </a:defRPr>
            </a:pPr>
          </a:p>
        </p:txBody>
      </p:sp>
      <p:sp>
        <p:nvSpPr>
          <p:cNvPr id="369" name="Flecha"/>
          <p:cNvSpPr/>
          <p:nvPr/>
        </p:nvSpPr>
        <p:spPr>
          <a:xfrm rot="5400000">
            <a:off x="17535745" y="9844982"/>
            <a:ext cx="686049" cy="547577"/>
          </a:xfrm>
          <a:prstGeom prst="rightArrow">
            <a:avLst>
              <a:gd name="adj1" fmla="val 19720"/>
              <a:gd name="adj2" fmla="val 52604"/>
            </a:avLst>
          </a:prstGeom>
          <a:solidFill>
            <a:schemeClr val="accent1">
              <a:satOff val="12166"/>
              <a:lumOff val="-13042"/>
            </a:schemeClr>
          </a:solidFill>
          <a:ln w="12700">
            <a:miter lim="400000"/>
          </a:ln>
        </p:spPr>
        <p:txBody>
          <a:bodyPr lIns="50800" tIns="50800" rIns="50800" bIns="50800" anchor="ctr"/>
          <a:lstStyle/>
          <a:p>
            <a:pPr>
              <a:defRPr sz="4200">
                <a:solidFill>
                  <a:srgbClr val="FFFFFF"/>
                </a:solidFill>
              </a:defRPr>
            </a:pPr>
          </a:p>
        </p:txBody>
      </p:sp>
      <p:sp>
        <p:nvSpPr>
          <p:cNvPr id="370" name="Aplicaciones"/>
          <p:cNvSpPr txBox="1"/>
          <p:nvPr/>
        </p:nvSpPr>
        <p:spPr>
          <a:xfrm>
            <a:off x="16753214" y="10515591"/>
            <a:ext cx="2183684" cy="498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defRPr sz="2600">
                <a:latin typeface="Helvetica Neue"/>
                <a:ea typeface="Helvetica Neue"/>
                <a:cs typeface="Helvetica Neue"/>
                <a:sym typeface="Helvetica Neue"/>
              </a:defRPr>
            </a:lvl1pPr>
          </a:lstStyle>
          <a:p>
            <a:pPr/>
            <a:r>
              <a:t>Aplicaciones</a:t>
            </a:r>
          </a:p>
        </p:txBody>
      </p:sp>
      <p:sp>
        <p:nvSpPr>
          <p:cNvPr id="371" name="Motores de búsqueda"/>
          <p:cNvSpPr txBox="1"/>
          <p:nvPr/>
        </p:nvSpPr>
        <p:spPr>
          <a:xfrm>
            <a:off x="12988101" y="11311241"/>
            <a:ext cx="1940519" cy="9051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defRPr sz="2600">
                <a:latin typeface="Helvetica Neue"/>
                <a:ea typeface="Helvetica Neue"/>
                <a:cs typeface="Helvetica Neue"/>
                <a:sym typeface="Helvetica Neue"/>
              </a:defRPr>
            </a:lvl1pPr>
          </a:lstStyle>
          <a:p>
            <a:pPr/>
            <a:r>
              <a:t>Motores de búsqueda</a:t>
            </a:r>
          </a:p>
        </p:txBody>
      </p:sp>
      <p:sp>
        <p:nvSpPr>
          <p:cNvPr id="372" name="Línea"/>
          <p:cNvSpPr/>
          <p:nvPr/>
        </p:nvSpPr>
        <p:spPr>
          <a:xfrm flipV="1">
            <a:off x="12192000" y="3167502"/>
            <a:ext cx="0" cy="9888953"/>
          </a:xfrm>
          <a:prstGeom prst="line">
            <a:avLst/>
          </a:prstGeom>
          <a:ln w="12700">
            <a:solidFill>
              <a:srgbClr val="ABABAB"/>
            </a:solidFill>
            <a:miter lim="400000"/>
          </a:ln>
        </p:spPr>
        <p:txBody>
          <a:bodyPr lIns="50800" tIns="50800" rIns="50800" bIns="50800" anchor="ctr"/>
          <a:lstStyle/>
          <a:p>
            <a:pPr/>
          </a:p>
        </p:txBody>
      </p:sp>
      <p:sp>
        <p:nvSpPr>
          <p:cNvPr id="373" name="Búsqueda"/>
          <p:cNvSpPr/>
          <p:nvPr/>
        </p:nvSpPr>
        <p:spPr>
          <a:xfrm>
            <a:off x="13466635" y="12366469"/>
            <a:ext cx="547577" cy="641790"/>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374" name="Recomendaciones"/>
          <p:cNvSpPr txBox="1"/>
          <p:nvPr/>
        </p:nvSpPr>
        <p:spPr>
          <a:xfrm>
            <a:off x="15381116" y="11382844"/>
            <a:ext cx="2958314" cy="4987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defTabSz="457200">
              <a:defRPr sz="2600">
                <a:latin typeface="Helvetica Neue"/>
                <a:ea typeface="Helvetica Neue"/>
                <a:cs typeface="Helvetica Neue"/>
                <a:sym typeface="Helvetica Neue"/>
              </a:defRPr>
            </a:lvl1pPr>
          </a:lstStyle>
          <a:p>
            <a:pPr/>
            <a:r>
              <a:t> Recomendaciones</a:t>
            </a:r>
          </a:p>
        </p:txBody>
      </p:sp>
      <p:sp>
        <p:nvSpPr>
          <p:cNvPr id="375" name="Estrella"/>
          <p:cNvSpPr/>
          <p:nvPr/>
        </p:nvSpPr>
        <p:spPr>
          <a:xfrm>
            <a:off x="16326425" y="12324053"/>
            <a:ext cx="548294" cy="511303"/>
          </a:xfrm>
          <a:prstGeom prst="star5">
            <a:avLst>
              <a:gd name="adj" fmla="val 19100"/>
              <a:gd name="hf" fmla="val 105146"/>
              <a:gd name="vf" fmla="val 110557"/>
            </a:avLst>
          </a:pr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376" name="Estrella"/>
          <p:cNvSpPr/>
          <p:nvPr/>
        </p:nvSpPr>
        <p:spPr>
          <a:xfrm>
            <a:off x="16531232" y="12543051"/>
            <a:ext cx="548295" cy="511303"/>
          </a:xfrm>
          <a:prstGeom prst="star5">
            <a:avLst>
              <a:gd name="adj" fmla="val 19100"/>
              <a:gd name="hf" fmla="val 105146"/>
              <a:gd name="vf" fmla="val 110557"/>
            </a:avLst>
          </a:prstGeom>
          <a:solidFill>
            <a:schemeClr val="accent1">
              <a:satOff val="-4086"/>
              <a:lumOff val="15331"/>
            </a:schemeClr>
          </a:solidFill>
          <a:ln w="12700">
            <a:miter lim="400000"/>
          </a:ln>
        </p:spPr>
        <p:txBody>
          <a:bodyPr lIns="50800" tIns="50800" rIns="50800" bIns="50800" anchor="ctr"/>
          <a:lstStyle/>
          <a:p>
            <a:pPr>
              <a:defRPr>
                <a:solidFill>
                  <a:srgbClr val="FFFFFF"/>
                </a:solidFill>
              </a:defRPr>
            </a:pPr>
          </a:p>
        </p:txBody>
      </p:sp>
      <p:sp>
        <p:nvSpPr>
          <p:cNvPr id="377" name="Estrella"/>
          <p:cNvSpPr/>
          <p:nvPr/>
        </p:nvSpPr>
        <p:spPr>
          <a:xfrm>
            <a:off x="16790936" y="12320375"/>
            <a:ext cx="548295" cy="511303"/>
          </a:xfrm>
          <a:prstGeom prst="star5">
            <a:avLst>
              <a:gd name="adj" fmla="val 19100"/>
              <a:gd name="hf" fmla="val 105146"/>
              <a:gd name="vf" fmla="val 110557"/>
            </a:avLst>
          </a:pr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378" name="Vehículos inteligentes"/>
          <p:cNvSpPr txBox="1"/>
          <p:nvPr/>
        </p:nvSpPr>
        <p:spPr>
          <a:xfrm>
            <a:off x="18791927" y="11382844"/>
            <a:ext cx="1940519" cy="9051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defRPr sz="2600">
                <a:latin typeface="Helvetica Neue"/>
                <a:ea typeface="Helvetica Neue"/>
                <a:cs typeface="Helvetica Neue"/>
                <a:sym typeface="Helvetica Neue"/>
              </a:defRPr>
            </a:lvl1pPr>
          </a:lstStyle>
          <a:p>
            <a:pPr/>
            <a:r>
              <a:t>Vehículos inteligentes</a:t>
            </a:r>
          </a:p>
        </p:txBody>
      </p:sp>
      <p:sp>
        <p:nvSpPr>
          <p:cNvPr id="379" name="Ciberseguridad"/>
          <p:cNvSpPr txBox="1"/>
          <p:nvPr/>
        </p:nvSpPr>
        <p:spPr>
          <a:xfrm>
            <a:off x="21184942" y="11382844"/>
            <a:ext cx="2561690" cy="498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defRPr sz="2600">
                <a:latin typeface="Helvetica Neue"/>
                <a:ea typeface="Helvetica Neue"/>
                <a:cs typeface="Helvetica Neue"/>
                <a:sym typeface="Helvetica Neue"/>
              </a:defRPr>
            </a:lvl1pPr>
          </a:lstStyle>
          <a:p>
            <a:pPr/>
            <a:r>
              <a:t>Ciberseguridad</a:t>
            </a:r>
          </a:p>
        </p:txBody>
      </p:sp>
      <p:sp>
        <p:nvSpPr>
          <p:cNvPr id="380" name="Candado"/>
          <p:cNvSpPr/>
          <p:nvPr/>
        </p:nvSpPr>
        <p:spPr>
          <a:xfrm>
            <a:off x="22185145" y="12366469"/>
            <a:ext cx="422854" cy="6417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6292" y="0"/>
                  <a:pt x="2626" y="2414"/>
                  <a:pt x="2626" y="5384"/>
                </a:cubicBezTo>
                <a:lnTo>
                  <a:pt x="2626" y="9831"/>
                </a:lnTo>
                <a:cubicBezTo>
                  <a:pt x="989" y="11082"/>
                  <a:pt x="0" y="12705"/>
                  <a:pt x="0" y="14484"/>
                </a:cubicBezTo>
                <a:cubicBezTo>
                  <a:pt x="0" y="18414"/>
                  <a:pt x="4835" y="21600"/>
                  <a:pt x="10800" y="21600"/>
                </a:cubicBezTo>
                <a:cubicBezTo>
                  <a:pt x="16765" y="21600"/>
                  <a:pt x="21600" y="18414"/>
                  <a:pt x="21600" y="14484"/>
                </a:cubicBezTo>
                <a:cubicBezTo>
                  <a:pt x="21600" y="12705"/>
                  <a:pt x="20611" y="11082"/>
                  <a:pt x="18974" y="9831"/>
                </a:cubicBezTo>
                <a:lnTo>
                  <a:pt x="18974" y="5384"/>
                </a:lnTo>
                <a:cubicBezTo>
                  <a:pt x="18974" y="2414"/>
                  <a:pt x="15308" y="0"/>
                  <a:pt x="10800" y="0"/>
                </a:cubicBezTo>
                <a:close/>
                <a:moveTo>
                  <a:pt x="10800" y="2700"/>
                </a:moveTo>
                <a:cubicBezTo>
                  <a:pt x="13050" y="2700"/>
                  <a:pt x="14883" y="3908"/>
                  <a:pt x="14883" y="5391"/>
                </a:cubicBezTo>
                <a:lnTo>
                  <a:pt x="14883" y="7897"/>
                </a:lnTo>
                <a:cubicBezTo>
                  <a:pt x="13623" y="7558"/>
                  <a:pt x="12248" y="7368"/>
                  <a:pt x="10800" y="7368"/>
                </a:cubicBezTo>
                <a:cubicBezTo>
                  <a:pt x="9352" y="7368"/>
                  <a:pt x="7977" y="7558"/>
                  <a:pt x="6717" y="7897"/>
                </a:cubicBezTo>
                <a:lnTo>
                  <a:pt x="6717" y="5391"/>
                </a:lnTo>
                <a:cubicBezTo>
                  <a:pt x="6717" y="3908"/>
                  <a:pt x="8550" y="2700"/>
                  <a:pt x="10800" y="2700"/>
                </a:cubicBezTo>
                <a:close/>
                <a:moveTo>
                  <a:pt x="10800" y="10711"/>
                </a:moveTo>
                <a:cubicBezTo>
                  <a:pt x="13966" y="10711"/>
                  <a:pt x="16527" y="12398"/>
                  <a:pt x="16527" y="14484"/>
                </a:cubicBezTo>
                <a:cubicBezTo>
                  <a:pt x="16527" y="16570"/>
                  <a:pt x="13966" y="18258"/>
                  <a:pt x="10800" y="18258"/>
                </a:cubicBezTo>
                <a:cubicBezTo>
                  <a:pt x="7634" y="18258"/>
                  <a:pt x="5073" y="16570"/>
                  <a:pt x="5073" y="14484"/>
                </a:cubicBezTo>
                <a:cubicBezTo>
                  <a:pt x="5073" y="12398"/>
                  <a:pt x="7634" y="10711"/>
                  <a:pt x="10800" y="10711"/>
                </a:cubicBezTo>
                <a:close/>
                <a:moveTo>
                  <a:pt x="10800" y="11336"/>
                </a:moveTo>
                <a:cubicBezTo>
                  <a:pt x="9577" y="11336"/>
                  <a:pt x="8355" y="11644"/>
                  <a:pt x="7422" y="12259"/>
                </a:cubicBezTo>
                <a:cubicBezTo>
                  <a:pt x="5556" y="13488"/>
                  <a:pt x="5556" y="15480"/>
                  <a:pt x="7422" y="16710"/>
                </a:cubicBezTo>
                <a:cubicBezTo>
                  <a:pt x="9288" y="17939"/>
                  <a:pt x="12312" y="17939"/>
                  <a:pt x="14178" y="16710"/>
                </a:cubicBezTo>
                <a:cubicBezTo>
                  <a:pt x="16044" y="15480"/>
                  <a:pt x="16044" y="13488"/>
                  <a:pt x="14178" y="12259"/>
                </a:cubicBezTo>
                <a:cubicBezTo>
                  <a:pt x="13245" y="11644"/>
                  <a:pt x="12023" y="11336"/>
                  <a:pt x="10800" y="11336"/>
                </a:cubicBezTo>
                <a:close/>
              </a:path>
            </a:pathLst>
          </a:cu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381"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2" name="Captura de pantalla 2022-01-17 a las 9.57.11.png" descr="Captura de pantalla 2022-01-17 a las 9.57.11.png"/>
          <p:cNvPicPr>
            <a:picLocks noChangeAspect="1"/>
          </p:cNvPicPr>
          <p:nvPr/>
        </p:nvPicPr>
        <p:blipFill>
          <a:blip r:embed="rId6">
            <a:extLst/>
          </a:blip>
          <a:stretch>
            <a:fillRect/>
          </a:stretch>
        </p:blipFill>
        <p:spPr>
          <a:xfrm>
            <a:off x="5318409" y="12097104"/>
            <a:ext cx="1041401" cy="9652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Objetivos del estudio"/>
          <p:cNvSpPr txBox="1"/>
          <p:nvPr>
            <p:ph type="title"/>
          </p:nvPr>
        </p:nvSpPr>
        <p:spPr>
          <a:prstGeom prst="rect">
            <a:avLst/>
          </a:prstGeom>
        </p:spPr>
        <p:txBody>
          <a:bodyPr/>
          <a:lstStyle/>
          <a:p>
            <a:pPr/>
            <a:r>
              <a:t>Objetivos del estudio</a:t>
            </a:r>
          </a:p>
        </p:txBody>
      </p:sp>
      <p:sp>
        <p:nvSpPr>
          <p:cNvPr id="133" name="¿Cuál es la marca de ordenador preferida por los clientes?…"/>
          <p:cNvSpPr txBox="1"/>
          <p:nvPr>
            <p:ph type="body" idx="1"/>
          </p:nvPr>
        </p:nvSpPr>
        <p:spPr>
          <a:xfrm>
            <a:off x="1177368" y="4702248"/>
            <a:ext cx="22029264" cy="6216504"/>
          </a:xfrm>
          <a:prstGeom prst="rect">
            <a:avLst/>
          </a:prstGeom>
        </p:spPr>
        <p:txBody>
          <a:bodyPr/>
          <a:lstStyle/>
          <a:p>
            <a:pPr marL="914400" indent="-914400">
              <a:buSzPct val="100000"/>
              <a:buFontTx/>
              <a:buAutoNum type="arabicPeriod" startAt="1"/>
            </a:pPr>
            <a:r>
              <a:t>¿Cuál es la marca de ordenador preferida por los clientes?</a:t>
            </a:r>
          </a:p>
          <a:p>
            <a:pPr marL="914400" indent="-914400">
              <a:buSzPct val="100000"/>
              <a:buFontTx/>
              <a:buAutoNum type="arabicPeriod" startAt="1"/>
            </a:pPr>
            <a:r>
              <a:t>Predicción de ventas de nuevos productos</a:t>
            </a:r>
          </a:p>
          <a:p>
            <a:pPr marL="914400" indent="-914400">
              <a:buSzPct val="100000"/>
              <a:buFontTx/>
              <a:buAutoNum type="arabicPeriod" startAt="1"/>
            </a:pPr>
            <a:r>
              <a:t>¿Debería adquirir Blackwell una nueva empresa electrónica minorista?</a:t>
            </a:r>
          </a:p>
          <a:p>
            <a:pPr marL="914400" indent="-914400">
              <a:buSzPct val="100000"/>
              <a:buFontTx/>
              <a:buAutoNum type="arabicPeriod" startAt="1"/>
            </a:pPr>
            <a:r>
              <a:t>Qué es la minería de datos y el aprendizaje automático</a:t>
            </a:r>
          </a:p>
        </p:txBody>
      </p:sp>
      <p:sp>
        <p:nvSpPr>
          <p:cNvPr id="134"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Cómo podría aprovechar Blackwell la minería de datos y el aprendizaje automático?"/>
          <p:cNvSpPr txBox="1"/>
          <p:nvPr>
            <p:ph type="title"/>
          </p:nvPr>
        </p:nvSpPr>
        <p:spPr>
          <a:prstGeom prst="rect">
            <a:avLst/>
          </a:prstGeom>
        </p:spPr>
        <p:txBody>
          <a:bodyPr/>
          <a:lstStyle/>
          <a:p>
            <a:pPr/>
            <a:r>
              <a:t>¿Cómo podría aprovechar Blackwell la minería de datos y el aprendizaje automático?</a:t>
            </a:r>
          </a:p>
        </p:txBody>
      </p:sp>
      <p:sp>
        <p:nvSpPr>
          <p:cNvPr id="387" name="Análisis de cesta de la compra para Blackwell"/>
          <p:cNvSpPr txBox="1"/>
          <p:nvPr/>
        </p:nvSpPr>
        <p:spPr>
          <a:xfrm>
            <a:off x="1595552" y="8693423"/>
            <a:ext cx="2951072" cy="1235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2500"/>
            </a:lvl1pPr>
          </a:lstStyle>
          <a:p>
            <a:pPr/>
            <a:r>
              <a:t>Análisis de cesta de la compra para Blackwell</a:t>
            </a:r>
          </a:p>
        </p:txBody>
      </p:sp>
      <p:pic>
        <p:nvPicPr>
          <p:cNvPr id="388" name="1*-xc2VwpffSDkDBBqjVG4Jg.jpeg" descr="1*-xc2VwpffSDkDBBqjVG4Jg.jpeg"/>
          <p:cNvPicPr>
            <a:picLocks noChangeAspect="1"/>
          </p:cNvPicPr>
          <p:nvPr/>
        </p:nvPicPr>
        <p:blipFill>
          <a:blip r:embed="rId4">
            <a:extLst/>
          </a:blip>
          <a:stretch>
            <a:fillRect/>
          </a:stretch>
        </p:blipFill>
        <p:spPr>
          <a:xfrm>
            <a:off x="2271865" y="10491066"/>
            <a:ext cx="1607181" cy="1607182"/>
          </a:xfrm>
          <a:prstGeom prst="rect">
            <a:avLst/>
          </a:prstGeom>
          <a:ln w="12700">
            <a:miter lim="400000"/>
          </a:ln>
        </p:spPr>
      </p:pic>
      <p:sp>
        <p:nvSpPr>
          <p:cNvPr id="389" name="Motores de búsqueda"/>
          <p:cNvSpPr txBox="1"/>
          <p:nvPr/>
        </p:nvSpPr>
        <p:spPr>
          <a:xfrm>
            <a:off x="4962510" y="8883923"/>
            <a:ext cx="1940519" cy="854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2500"/>
            </a:lvl1pPr>
          </a:lstStyle>
          <a:p>
            <a:pPr/>
            <a:r>
              <a:t>Motores de búsqueda</a:t>
            </a:r>
          </a:p>
        </p:txBody>
      </p:sp>
      <p:sp>
        <p:nvSpPr>
          <p:cNvPr id="390" name="Búsqueda"/>
          <p:cNvSpPr/>
          <p:nvPr/>
        </p:nvSpPr>
        <p:spPr>
          <a:xfrm>
            <a:off x="5096254" y="10632177"/>
            <a:ext cx="1130461" cy="1324960"/>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391" name="Recomendaciones…"/>
          <p:cNvSpPr txBox="1"/>
          <p:nvPr/>
        </p:nvSpPr>
        <p:spPr>
          <a:xfrm>
            <a:off x="11952471" y="8948633"/>
            <a:ext cx="4005678" cy="1997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500"/>
            </a:pPr>
            <a:r>
              <a:t> Recomendaciones</a:t>
            </a:r>
          </a:p>
          <a:p>
            <a:pPr>
              <a:defRPr sz="2500"/>
            </a:pPr>
            <a:r>
              <a:t>De productos complementarios en transacciones online</a:t>
            </a:r>
          </a:p>
          <a:p>
            <a:pPr>
              <a:defRPr sz="2500"/>
            </a:pPr>
            <a:r>
              <a:t>Cross selling</a:t>
            </a:r>
          </a:p>
        </p:txBody>
      </p:sp>
      <p:sp>
        <p:nvSpPr>
          <p:cNvPr id="392" name="Estrella"/>
          <p:cNvSpPr/>
          <p:nvPr/>
        </p:nvSpPr>
        <p:spPr>
          <a:xfrm>
            <a:off x="13448944" y="11130815"/>
            <a:ext cx="814139" cy="804778"/>
          </a:xfrm>
          <a:prstGeom prst="star5">
            <a:avLst>
              <a:gd name="adj" fmla="val 19100"/>
              <a:gd name="hf" fmla="val 105146"/>
              <a:gd name="vf" fmla="val 110557"/>
            </a:avLst>
          </a:pr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393" name="Estrella"/>
          <p:cNvSpPr/>
          <p:nvPr/>
        </p:nvSpPr>
        <p:spPr>
          <a:xfrm>
            <a:off x="13783870" y="11433413"/>
            <a:ext cx="930380" cy="735311"/>
          </a:xfrm>
          <a:prstGeom prst="star5">
            <a:avLst>
              <a:gd name="adj" fmla="val 19100"/>
              <a:gd name="hf" fmla="val 105146"/>
              <a:gd name="vf" fmla="val 110557"/>
            </a:avLst>
          </a:prstGeom>
          <a:solidFill>
            <a:schemeClr val="accent1">
              <a:satOff val="-4086"/>
              <a:lumOff val="15331"/>
            </a:schemeClr>
          </a:solidFill>
          <a:ln w="12700">
            <a:miter lim="400000"/>
          </a:ln>
        </p:spPr>
        <p:txBody>
          <a:bodyPr lIns="50800" tIns="50800" rIns="50800" bIns="50800" anchor="ctr"/>
          <a:lstStyle/>
          <a:p>
            <a:pPr>
              <a:defRPr>
                <a:solidFill>
                  <a:srgbClr val="FFFFFF"/>
                </a:solidFill>
              </a:defRPr>
            </a:pPr>
          </a:p>
        </p:txBody>
      </p:sp>
      <p:sp>
        <p:nvSpPr>
          <p:cNvPr id="394" name="Estrella"/>
          <p:cNvSpPr/>
          <p:nvPr/>
        </p:nvSpPr>
        <p:spPr>
          <a:xfrm>
            <a:off x="14243835" y="11164034"/>
            <a:ext cx="816176" cy="738340"/>
          </a:xfrm>
          <a:prstGeom prst="star5">
            <a:avLst>
              <a:gd name="adj" fmla="val 19100"/>
              <a:gd name="hf" fmla="val 105146"/>
              <a:gd name="vf" fmla="val 110557"/>
            </a:avLst>
          </a:pr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395" name="Aumentar la satisfacción del cliente"/>
          <p:cNvSpPr txBox="1"/>
          <p:nvPr/>
        </p:nvSpPr>
        <p:spPr>
          <a:xfrm>
            <a:off x="1289736" y="3617412"/>
            <a:ext cx="5942889" cy="13564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4100"/>
            </a:lvl1pPr>
          </a:lstStyle>
          <a:p>
            <a:pPr/>
            <a:r>
              <a:t>Aumentar la satisfacción del cliente </a:t>
            </a:r>
          </a:p>
        </p:txBody>
      </p:sp>
      <p:sp>
        <p:nvSpPr>
          <p:cNvPr id="396" name="¿Cómo?…"/>
          <p:cNvSpPr txBox="1"/>
          <p:nvPr/>
        </p:nvSpPr>
        <p:spPr>
          <a:xfrm>
            <a:off x="1285735" y="6147632"/>
            <a:ext cx="5942889" cy="13564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4100"/>
            </a:pPr>
            <a:r>
              <a:t>¿Cómo?</a:t>
            </a:r>
          </a:p>
          <a:p>
            <a:pPr algn="just">
              <a:defRPr sz="4100"/>
            </a:pPr>
            <a:r>
              <a:t>Conociendo la clientela</a:t>
            </a:r>
          </a:p>
        </p:txBody>
      </p:sp>
      <p:sp>
        <p:nvSpPr>
          <p:cNvPr id="397" name="Personalizar la atención online:…"/>
          <p:cNvSpPr txBox="1"/>
          <p:nvPr/>
        </p:nvSpPr>
        <p:spPr>
          <a:xfrm>
            <a:off x="8122408" y="5100613"/>
            <a:ext cx="7649616" cy="13564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4100"/>
            </a:pPr>
            <a:r>
              <a:t>Personalizar la atención online:</a:t>
            </a:r>
          </a:p>
          <a:p>
            <a:pPr>
              <a:defRPr sz="4100"/>
            </a:pPr>
            <a:r>
              <a:t>Sistema de usuarios (log in)</a:t>
            </a:r>
          </a:p>
        </p:txBody>
      </p:sp>
      <p:sp>
        <p:nvSpPr>
          <p:cNvPr id="398" name="Flecha 11"/>
          <p:cNvSpPr/>
          <p:nvPr/>
        </p:nvSpPr>
        <p:spPr>
          <a:xfrm rot="5400000">
            <a:off x="13550955" y="7378195"/>
            <a:ext cx="1235716" cy="930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399" name="Conclusiones y recomendaciones"/>
          <p:cNvSpPr txBox="1"/>
          <p:nvPr/>
        </p:nvSpPr>
        <p:spPr>
          <a:xfrm>
            <a:off x="16201755" y="1966916"/>
            <a:ext cx="9363587" cy="59473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Conclusiones y recomendaciones</a:t>
            </a:r>
          </a:p>
        </p:txBody>
      </p:sp>
      <p:sp>
        <p:nvSpPr>
          <p:cNvPr id="400" name="Perfiles de usuarios…"/>
          <p:cNvSpPr txBox="1"/>
          <p:nvPr/>
        </p:nvSpPr>
        <p:spPr>
          <a:xfrm>
            <a:off x="8740117" y="9520133"/>
            <a:ext cx="2951072" cy="854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500"/>
            </a:pPr>
            <a:r>
              <a:t>Perfiles de usuarios </a:t>
            </a:r>
          </a:p>
          <a:p>
            <a:pPr>
              <a:defRPr sz="2500"/>
            </a:pPr>
            <a:r>
              <a:t>definidos</a:t>
            </a:r>
          </a:p>
        </p:txBody>
      </p:sp>
      <p:sp>
        <p:nvSpPr>
          <p:cNvPr id="401" name="Flecha 11"/>
          <p:cNvSpPr/>
          <p:nvPr/>
        </p:nvSpPr>
        <p:spPr>
          <a:xfrm rot="5400000">
            <a:off x="9451883" y="7378195"/>
            <a:ext cx="1235716" cy="930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402" name="Cabeza con hombros"/>
          <p:cNvSpPr/>
          <p:nvPr/>
        </p:nvSpPr>
        <p:spPr>
          <a:xfrm>
            <a:off x="8707335" y="10936490"/>
            <a:ext cx="1529313" cy="13249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1" y="0"/>
                </a:moveTo>
                <a:cubicBezTo>
                  <a:pt x="8419" y="0"/>
                  <a:pt x="7041" y="1374"/>
                  <a:pt x="6553" y="3337"/>
                </a:cubicBezTo>
                <a:cubicBezTo>
                  <a:pt x="6322" y="4269"/>
                  <a:pt x="6312" y="5365"/>
                  <a:pt x="6383" y="6556"/>
                </a:cubicBezTo>
                <a:cubicBezTo>
                  <a:pt x="6251" y="6550"/>
                  <a:pt x="6103" y="6550"/>
                  <a:pt x="5944" y="6556"/>
                </a:cubicBezTo>
                <a:cubicBezTo>
                  <a:pt x="5170" y="6600"/>
                  <a:pt x="5740" y="8660"/>
                  <a:pt x="6261" y="9870"/>
                </a:cubicBezTo>
                <a:cubicBezTo>
                  <a:pt x="6371" y="10117"/>
                  <a:pt x="6602" y="10060"/>
                  <a:pt x="6700" y="10028"/>
                </a:cubicBezTo>
                <a:cubicBezTo>
                  <a:pt x="6898" y="12074"/>
                  <a:pt x="7173" y="12688"/>
                  <a:pt x="7865" y="13587"/>
                </a:cubicBezTo>
                <a:lnTo>
                  <a:pt x="7853" y="14563"/>
                </a:lnTo>
                <a:cubicBezTo>
                  <a:pt x="7836" y="15893"/>
                  <a:pt x="7177" y="16995"/>
                  <a:pt x="6102" y="17704"/>
                </a:cubicBezTo>
                <a:cubicBezTo>
                  <a:pt x="6014" y="17761"/>
                  <a:pt x="5927" y="17818"/>
                  <a:pt x="5839" y="17863"/>
                </a:cubicBezTo>
                <a:cubicBezTo>
                  <a:pt x="5335" y="18148"/>
                  <a:pt x="4780" y="18293"/>
                  <a:pt x="4221" y="18318"/>
                </a:cubicBezTo>
                <a:cubicBezTo>
                  <a:pt x="1630" y="18457"/>
                  <a:pt x="779" y="19820"/>
                  <a:pt x="0" y="21600"/>
                </a:cubicBezTo>
                <a:lnTo>
                  <a:pt x="10801" y="21600"/>
                </a:lnTo>
                <a:lnTo>
                  <a:pt x="21600" y="21600"/>
                </a:lnTo>
                <a:cubicBezTo>
                  <a:pt x="20821" y="19820"/>
                  <a:pt x="19970" y="18457"/>
                  <a:pt x="17379" y="18318"/>
                </a:cubicBezTo>
                <a:cubicBezTo>
                  <a:pt x="16820" y="18286"/>
                  <a:pt x="16260" y="18148"/>
                  <a:pt x="15761" y="17863"/>
                </a:cubicBezTo>
                <a:cubicBezTo>
                  <a:pt x="15678" y="17812"/>
                  <a:pt x="15591" y="17761"/>
                  <a:pt x="15498" y="17704"/>
                </a:cubicBezTo>
                <a:cubicBezTo>
                  <a:pt x="14423" y="16995"/>
                  <a:pt x="13758" y="15893"/>
                  <a:pt x="13747" y="14563"/>
                </a:cubicBezTo>
                <a:lnTo>
                  <a:pt x="13737" y="13587"/>
                </a:lnTo>
                <a:cubicBezTo>
                  <a:pt x="14428" y="12688"/>
                  <a:pt x="14697" y="12074"/>
                  <a:pt x="14900" y="10028"/>
                </a:cubicBezTo>
                <a:cubicBezTo>
                  <a:pt x="14993" y="10066"/>
                  <a:pt x="15229" y="10123"/>
                  <a:pt x="15339" y="9870"/>
                </a:cubicBezTo>
                <a:cubicBezTo>
                  <a:pt x="15865" y="8660"/>
                  <a:pt x="16431" y="6600"/>
                  <a:pt x="15658" y="6556"/>
                </a:cubicBezTo>
                <a:cubicBezTo>
                  <a:pt x="15498" y="6550"/>
                  <a:pt x="15350" y="6543"/>
                  <a:pt x="15219" y="6556"/>
                </a:cubicBezTo>
                <a:cubicBezTo>
                  <a:pt x="15290" y="5371"/>
                  <a:pt x="15283" y="4269"/>
                  <a:pt x="15047" y="3337"/>
                </a:cubicBezTo>
                <a:cubicBezTo>
                  <a:pt x="14559" y="1374"/>
                  <a:pt x="13183" y="0"/>
                  <a:pt x="10801" y="0"/>
                </a:cubicBezTo>
                <a:close/>
              </a:path>
            </a:pathLst>
          </a:cu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403" name="Cabeza"/>
          <p:cNvSpPr/>
          <p:nvPr/>
        </p:nvSpPr>
        <p:spPr>
          <a:xfrm>
            <a:off x="10578201" y="10961297"/>
            <a:ext cx="1032717" cy="1235391"/>
          </a:xfrm>
          <a:custGeom>
            <a:avLst/>
            <a:gdLst/>
            <a:ahLst/>
            <a:cxnLst>
              <a:cxn ang="0">
                <a:pos x="wd2" y="hd2"/>
              </a:cxn>
              <a:cxn ang="5400000">
                <a:pos x="wd2" y="hd2"/>
              </a:cxn>
              <a:cxn ang="10800000">
                <a:pos x="wd2" y="hd2"/>
              </a:cxn>
              <a:cxn ang="16200000">
                <a:pos x="wd2" y="hd2"/>
              </a:cxn>
            </a:cxnLst>
            <a:rect l="0" t="0" r="r" b="b"/>
            <a:pathLst>
              <a:path w="21545" h="21600" fill="norm" stroke="1" extrusionOk="0">
                <a:moveTo>
                  <a:pt x="9154" y="0"/>
                </a:moveTo>
                <a:cubicBezTo>
                  <a:pt x="3064" y="0"/>
                  <a:pt x="0" y="3297"/>
                  <a:pt x="0" y="7252"/>
                </a:cubicBezTo>
                <a:cubicBezTo>
                  <a:pt x="0" y="11207"/>
                  <a:pt x="2755" y="14261"/>
                  <a:pt x="3263" y="17024"/>
                </a:cubicBezTo>
                <a:cubicBezTo>
                  <a:pt x="3772" y="19786"/>
                  <a:pt x="1428" y="21600"/>
                  <a:pt x="1428" y="21600"/>
                </a:cubicBezTo>
                <a:lnTo>
                  <a:pt x="13269" y="21600"/>
                </a:lnTo>
                <a:cubicBezTo>
                  <a:pt x="14015" y="18211"/>
                  <a:pt x="15444" y="18832"/>
                  <a:pt x="16687" y="18799"/>
                </a:cubicBezTo>
                <a:cubicBezTo>
                  <a:pt x="17929" y="18767"/>
                  <a:pt x="19467" y="18460"/>
                  <a:pt x="19210" y="17068"/>
                </a:cubicBezTo>
                <a:cubicBezTo>
                  <a:pt x="19036" y="16134"/>
                  <a:pt x="19250" y="15837"/>
                  <a:pt x="19675" y="15341"/>
                </a:cubicBezTo>
                <a:cubicBezTo>
                  <a:pt x="20100" y="14844"/>
                  <a:pt x="19256" y="14402"/>
                  <a:pt x="19256" y="14402"/>
                </a:cubicBezTo>
                <a:lnTo>
                  <a:pt x="19745" y="14169"/>
                </a:lnTo>
                <a:cubicBezTo>
                  <a:pt x="19977" y="14061"/>
                  <a:pt x="20093" y="13835"/>
                  <a:pt x="20035" y="13619"/>
                </a:cubicBezTo>
                <a:cubicBezTo>
                  <a:pt x="20009" y="13533"/>
                  <a:pt x="19982" y="13430"/>
                  <a:pt x="19950" y="13301"/>
                </a:cubicBezTo>
                <a:cubicBezTo>
                  <a:pt x="19847" y="12874"/>
                  <a:pt x="20073" y="12503"/>
                  <a:pt x="20497" y="12373"/>
                </a:cubicBezTo>
                <a:cubicBezTo>
                  <a:pt x="20877" y="12260"/>
                  <a:pt x="21149" y="12098"/>
                  <a:pt x="21342" y="11942"/>
                </a:cubicBezTo>
                <a:cubicBezTo>
                  <a:pt x="21600" y="11737"/>
                  <a:pt x="21600" y="11374"/>
                  <a:pt x="21407" y="11120"/>
                </a:cubicBezTo>
                <a:cubicBezTo>
                  <a:pt x="20705" y="10192"/>
                  <a:pt x="19983" y="9173"/>
                  <a:pt x="19487" y="8520"/>
                </a:cubicBezTo>
                <a:cubicBezTo>
                  <a:pt x="18754" y="7554"/>
                  <a:pt x="19939" y="7036"/>
                  <a:pt x="19572" y="5994"/>
                </a:cubicBezTo>
                <a:cubicBezTo>
                  <a:pt x="18658" y="2406"/>
                  <a:pt x="15959" y="0"/>
                  <a:pt x="9154" y="0"/>
                </a:cubicBezTo>
                <a:close/>
              </a:path>
            </a:pathLst>
          </a:cu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404" name="Rectángulo"/>
          <p:cNvSpPr/>
          <p:nvPr/>
        </p:nvSpPr>
        <p:spPr>
          <a:xfrm>
            <a:off x="1131866" y="2982083"/>
            <a:ext cx="6258629" cy="10105450"/>
          </a:xfrm>
          <a:prstGeom prst="rect">
            <a:avLst/>
          </a:prstGeom>
          <a:ln w="12700">
            <a:solidFill>
              <a:srgbClr val="000000"/>
            </a:solidFill>
            <a:miter lim="400000"/>
          </a:ln>
        </p:spPr>
        <p:txBody>
          <a:bodyPr lIns="50800" tIns="50800" rIns="50800" bIns="50800" anchor="ctr"/>
          <a:lstStyle/>
          <a:p>
            <a:pPr>
              <a:defRPr>
                <a:solidFill>
                  <a:srgbClr val="FFFFFF"/>
                </a:solidFill>
              </a:defRPr>
            </a:pPr>
          </a:p>
        </p:txBody>
      </p:sp>
      <p:sp>
        <p:nvSpPr>
          <p:cNvPr id="405" name="Rectángulo"/>
          <p:cNvSpPr/>
          <p:nvPr/>
        </p:nvSpPr>
        <p:spPr>
          <a:xfrm>
            <a:off x="7965119" y="4552660"/>
            <a:ext cx="7986680" cy="8534873"/>
          </a:xfrm>
          <a:prstGeom prst="rect">
            <a:avLst/>
          </a:prstGeom>
          <a:ln w="12700">
            <a:solidFill>
              <a:srgbClr val="000000"/>
            </a:solidFill>
            <a:miter lim="400000"/>
          </a:ln>
        </p:spPr>
        <p:txBody>
          <a:bodyPr lIns="50800" tIns="50800" rIns="50800" bIns="50800" anchor="ctr"/>
          <a:lstStyle/>
          <a:p>
            <a:pPr>
              <a:defRPr>
                <a:solidFill>
                  <a:srgbClr val="FFFFFF"/>
                </a:solidFill>
              </a:defRPr>
            </a:pPr>
          </a:p>
        </p:txBody>
      </p:sp>
      <p:sp>
        <p:nvSpPr>
          <p:cNvPr id="406" name="Recopilar más datos para obtener más información útil para el negocio"/>
          <p:cNvSpPr txBox="1"/>
          <p:nvPr/>
        </p:nvSpPr>
        <p:spPr>
          <a:xfrm>
            <a:off x="16832133" y="4636930"/>
            <a:ext cx="5942889" cy="15379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100"/>
            </a:lvl1pPr>
          </a:lstStyle>
          <a:p>
            <a:pPr/>
            <a:r>
              <a:t>Recopilar más datos para obtener más información útil para el negocio</a:t>
            </a:r>
          </a:p>
        </p:txBody>
      </p:sp>
      <p:sp>
        <p:nvSpPr>
          <p:cNvPr id="407" name="Un ejemplo:…"/>
          <p:cNvSpPr txBox="1"/>
          <p:nvPr/>
        </p:nvSpPr>
        <p:spPr>
          <a:xfrm>
            <a:off x="16832133" y="6060465"/>
            <a:ext cx="5629140" cy="10553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3100"/>
            </a:pPr>
            <a:r>
              <a:t>Un ejemplo:</a:t>
            </a:r>
          </a:p>
          <a:p>
            <a:pPr algn="just">
              <a:defRPr sz="3100"/>
            </a:pPr>
            <a:r>
              <a:t>Ventas / días de la semana</a:t>
            </a:r>
          </a:p>
        </p:txBody>
      </p:sp>
      <p:sp>
        <p:nvSpPr>
          <p:cNvPr id="408" name="Rectángulo"/>
          <p:cNvSpPr/>
          <p:nvPr/>
        </p:nvSpPr>
        <p:spPr>
          <a:xfrm>
            <a:off x="16680046" y="4498374"/>
            <a:ext cx="6158067" cy="3727536"/>
          </a:xfrm>
          <a:prstGeom prst="rect">
            <a:avLst/>
          </a:prstGeom>
          <a:ln w="12700">
            <a:solidFill>
              <a:srgbClr val="000000"/>
            </a:solidFill>
            <a:miter lim="400000"/>
          </a:ln>
        </p:spPr>
        <p:txBody>
          <a:bodyPr lIns="50800" tIns="50800" rIns="50800" bIns="50800" anchor="ctr"/>
          <a:lstStyle/>
          <a:p>
            <a:pPr algn="just">
              <a:defRPr>
                <a:solidFill>
                  <a:srgbClr val="FFFFFF"/>
                </a:solidFill>
              </a:defRPr>
            </a:pPr>
          </a:p>
        </p:txBody>
      </p:sp>
      <p:sp>
        <p:nvSpPr>
          <p:cNvPr id="409" name="Flecha 11"/>
          <p:cNvSpPr/>
          <p:nvPr/>
        </p:nvSpPr>
        <p:spPr>
          <a:xfrm rot="5400000">
            <a:off x="19435381" y="7175005"/>
            <a:ext cx="532778" cy="4011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
        <p:nvSpPr>
          <p:cNvPr id="410" name="Previsiones de demanda"/>
          <p:cNvSpPr txBox="1"/>
          <p:nvPr/>
        </p:nvSpPr>
        <p:spPr>
          <a:xfrm>
            <a:off x="16832133" y="7538642"/>
            <a:ext cx="6558025" cy="10553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defRPr sz="3100"/>
            </a:lvl1pPr>
          </a:lstStyle>
          <a:p>
            <a:pPr/>
            <a:r>
              <a:t>Previsiones de demanda</a:t>
            </a:r>
          </a:p>
        </p:txBody>
      </p:sp>
      <p:sp>
        <p:nvSpPr>
          <p:cNvPr id="411" name="Mejora de la atención del cliente"/>
          <p:cNvSpPr txBox="1"/>
          <p:nvPr/>
        </p:nvSpPr>
        <p:spPr>
          <a:xfrm>
            <a:off x="16832133" y="8851665"/>
            <a:ext cx="5942889" cy="5851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Mejora de la atención del cliente</a:t>
            </a:r>
          </a:p>
        </p:txBody>
      </p:sp>
      <p:sp>
        <p:nvSpPr>
          <p:cNvPr id="412" name="Un ejemplo:…"/>
          <p:cNvSpPr txBox="1"/>
          <p:nvPr/>
        </p:nvSpPr>
        <p:spPr>
          <a:xfrm>
            <a:off x="16887201" y="10056181"/>
            <a:ext cx="5629139" cy="256631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a:defRPr sz="3200"/>
            </a:pPr>
            <a:r>
              <a:t>Un ejemplo:</a:t>
            </a:r>
          </a:p>
          <a:p>
            <a:pPr algn="just">
              <a:defRPr sz="3200"/>
            </a:pPr>
          </a:p>
          <a:p>
            <a:pPr algn="just">
              <a:defRPr sz="3200"/>
            </a:pPr>
            <a:r>
              <a:t>- Asistente virtual que resuelva dudas </a:t>
            </a:r>
          </a:p>
          <a:p>
            <a:pPr algn="just">
              <a:defRPr sz="3200"/>
            </a:pPr>
            <a:r>
              <a:t>- Chatbot</a:t>
            </a:r>
          </a:p>
        </p:txBody>
      </p:sp>
      <p:sp>
        <p:nvSpPr>
          <p:cNvPr id="413" name="Rectángulo"/>
          <p:cNvSpPr/>
          <p:nvPr/>
        </p:nvSpPr>
        <p:spPr>
          <a:xfrm>
            <a:off x="16676106" y="8555672"/>
            <a:ext cx="6162008" cy="4534431"/>
          </a:xfrm>
          <a:prstGeom prst="rect">
            <a:avLst/>
          </a:prstGeom>
          <a:ln w="12700">
            <a:solidFill>
              <a:srgbClr val="000000"/>
            </a:solidFill>
            <a:miter lim="400000"/>
          </a:ln>
        </p:spPr>
        <p:txBody>
          <a:bodyPr lIns="50800" tIns="50800" rIns="50800" bIns="50800" anchor="ctr"/>
          <a:lstStyle/>
          <a:p>
            <a:pPr>
              <a:defRPr>
                <a:solidFill>
                  <a:srgbClr val="FFFFFF"/>
                </a:solidFill>
              </a:defRPr>
            </a:pPr>
          </a:p>
        </p:txBody>
      </p:sp>
      <p:pic>
        <p:nvPicPr>
          <p:cNvPr id="414" name="242-2420403_atencin-al-cliente-thief-icon-png.png.jpeg" descr="242-2420403_atencin-al-cliente-thief-icon-png.png.jpeg"/>
          <p:cNvPicPr>
            <a:picLocks noChangeAspect="1"/>
          </p:cNvPicPr>
          <p:nvPr/>
        </p:nvPicPr>
        <p:blipFill>
          <a:blip r:embed="rId5">
            <a:extLst/>
          </a:blip>
          <a:srcRect l="0" t="0" r="0" b="19239"/>
          <a:stretch>
            <a:fillRect/>
          </a:stretch>
        </p:blipFill>
        <p:spPr>
          <a:xfrm>
            <a:off x="20418409" y="9949152"/>
            <a:ext cx="930380" cy="893403"/>
          </a:xfrm>
          <a:prstGeom prst="rect">
            <a:avLst/>
          </a:prstGeom>
          <a:ln w="12700">
            <a:miter lim="400000"/>
          </a:ln>
        </p:spPr>
      </p:pic>
      <p:sp>
        <p:nvSpPr>
          <p:cNvPr id="415" name="Rectángulo"/>
          <p:cNvSpPr/>
          <p:nvPr/>
        </p:nvSpPr>
        <p:spPr>
          <a:xfrm>
            <a:off x="7965119" y="2982264"/>
            <a:ext cx="14869366" cy="1127298"/>
          </a:xfrm>
          <a:prstGeom prst="rect">
            <a:avLst/>
          </a:prstGeom>
          <a:ln w="12700">
            <a:solidFill>
              <a:srgbClr val="000000"/>
            </a:solidFill>
            <a:miter lim="400000"/>
          </a:ln>
        </p:spPr>
        <p:txBody>
          <a:bodyPr lIns="50800" tIns="50800" rIns="50800" bIns="50800" anchor="ctr"/>
          <a:lstStyle/>
          <a:p>
            <a:pPr>
              <a:defRPr>
                <a:solidFill>
                  <a:srgbClr val="FFFFFF"/>
                </a:solidFill>
              </a:defRPr>
            </a:pPr>
          </a:p>
        </p:txBody>
      </p:sp>
      <p:sp>
        <p:nvSpPr>
          <p:cNvPr id="416" name="Mejora del comercio electrónico (e-commerce)"/>
          <p:cNvSpPr txBox="1"/>
          <p:nvPr/>
        </p:nvSpPr>
        <p:spPr>
          <a:xfrm>
            <a:off x="9005033" y="3123323"/>
            <a:ext cx="12789536" cy="845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Mejora del comercio electrónico (e-commerce)</a:t>
            </a:r>
          </a:p>
        </p:txBody>
      </p:sp>
      <p:sp>
        <p:nvSpPr>
          <p:cNvPr id="417"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Muchas gracias!"/>
          <p:cNvSpPr txBox="1"/>
          <p:nvPr>
            <p:ph type="title"/>
          </p:nvPr>
        </p:nvSpPr>
        <p:spPr>
          <a:prstGeom prst="rect">
            <a:avLst/>
          </a:prstGeom>
        </p:spPr>
        <p:txBody>
          <a:bodyPr/>
          <a:lstStyle>
            <a:lvl1pPr algn="just"/>
          </a:lstStyle>
          <a:p>
            <a:pPr/>
            <a:r>
              <a:t>¡Muchas gracias!</a:t>
            </a:r>
          </a:p>
        </p:txBody>
      </p:sp>
      <p:sp>
        <p:nvSpPr>
          <p:cNvPr id="422" name="Tarea 5. Módulo 3. Ubiqum Code Academy…"/>
          <p:cNvSpPr txBox="1"/>
          <p:nvPr>
            <p:ph type="body" sz="quarter" idx="4294967295"/>
          </p:nvPr>
        </p:nvSpPr>
        <p:spPr>
          <a:xfrm>
            <a:off x="1073150" y="11524941"/>
            <a:ext cx="22237700" cy="1435101"/>
          </a:xfrm>
          <a:prstGeom prst="rect">
            <a:avLst/>
          </a:prstGeom>
        </p:spPr>
        <p:txBody>
          <a:bodyPr/>
          <a:lstStyle/>
          <a:p>
            <a:pPr marL="0" indent="0" defTabSz="685165">
              <a:spcBef>
                <a:spcPts val="0"/>
              </a:spcBef>
              <a:buSzTx/>
              <a:buFontTx/>
              <a:buNone/>
              <a:defRPr sz="2988">
                <a:latin typeface="Helvetica Neue"/>
                <a:ea typeface="Helvetica Neue"/>
                <a:cs typeface="Helvetica Neue"/>
                <a:sym typeface="Helvetica Neue"/>
              </a:defRPr>
            </a:pPr>
            <a:r>
              <a:t>Tarea 5. Módulo 3. Ubiqum Code Academy</a:t>
            </a:r>
          </a:p>
          <a:p>
            <a:pPr marL="0" indent="0" defTabSz="685165">
              <a:spcBef>
                <a:spcPts val="0"/>
              </a:spcBef>
              <a:buSzTx/>
              <a:buFontTx/>
              <a:buNone/>
              <a:defRPr sz="2988">
                <a:latin typeface="Helvetica Neue"/>
                <a:ea typeface="Helvetica Neue"/>
                <a:cs typeface="Helvetica Neue"/>
                <a:sym typeface="Helvetica Neue"/>
              </a:defRPr>
            </a:pPr>
            <a:r>
              <a:t>Por Marta Venegas Pardo</a:t>
            </a:r>
          </a:p>
        </p:txBody>
      </p:sp>
      <p:sp>
        <p:nvSpPr>
          <p:cNvPr id="423" name="Predecir las preferencias de los clientes de Blackwell Electronix"/>
          <p:cNvSpPr txBox="1"/>
          <p:nvPr/>
        </p:nvSpPr>
        <p:spPr>
          <a:xfrm>
            <a:off x="1073150" y="10276199"/>
            <a:ext cx="22237700" cy="105016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lgn="l">
              <a:defRPr sz="5600"/>
            </a:lvl1pPr>
          </a:lstStyle>
          <a:p>
            <a:pPr/>
            <a:r>
              <a:t>Predecir las preferencias de los clientes de Blackwell Electronix</a:t>
            </a:r>
          </a:p>
        </p:txBody>
      </p:sp>
      <p:sp>
        <p:nvSpPr>
          <p:cNvPr id="424" name="Número de diapositiva"/>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Cómo conocer a los clientes de Blackwell Electronics?"/>
          <p:cNvSpPr txBox="1"/>
          <p:nvPr>
            <p:ph type="title"/>
          </p:nvPr>
        </p:nvSpPr>
        <p:spPr>
          <a:prstGeom prst="rect">
            <a:avLst/>
          </a:prstGeom>
        </p:spPr>
        <p:txBody>
          <a:bodyPr/>
          <a:lstStyle/>
          <a:p>
            <a:pPr/>
            <a:r>
              <a:t>¿Cómo conocer a los clientes de Blackwell Electronics?</a:t>
            </a:r>
          </a:p>
        </p:txBody>
      </p:sp>
      <p:sp>
        <p:nvSpPr>
          <p:cNvPr id="139" name="Aprovechando datos de transacciones"/>
          <p:cNvSpPr txBox="1"/>
          <p:nvPr/>
        </p:nvSpPr>
        <p:spPr>
          <a:xfrm>
            <a:off x="1573700" y="10897652"/>
            <a:ext cx="6744311" cy="1381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a:spcBef>
                <a:spcPts val="5900"/>
              </a:spcBef>
              <a:defRPr sz="4200">
                <a:solidFill>
                  <a:srgbClr val="747474"/>
                </a:solidFill>
              </a:defRPr>
            </a:lvl1pPr>
          </a:lstStyle>
          <a:p>
            <a:pPr/>
            <a:r>
              <a:t>Aprovechando datos de transacciones</a:t>
            </a:r>
          </a:p>
        </p:txBody>
      </p:sp>
      <p:pic>
        <p:nvPicPr>
          <p:cNvPr id="140" name="data-mining-implementation-strategy-mindtree.jpg" descr="data-mining-implementation-strategy-mindtree.jpg"/>
          <p:cNvPicPr>
            <a:picLocks noChangeAspect="1"/>
          </p:cNvPicPr>
          <p:nvPr/>
        </p:nvPicPr>
        <p:blipFill>
          <a:blip r:embed="rId4">
            <a:extLst/>
          </a:blip>
          <a:stretch>
            <a:fillRect/>
          </a:stretch>
        </p:blipFill>
        <p:spPr>
          <a:xfrm>
            <a:off x="10547756" y="2953118"/>
            <a:ext cx="5040446" cy="4964492"/>
          </a:xfrm>
          <a:prstGeom prst="rect">
            <a:avLst/>
          </a:prstGeom>
          <a:ln w="12700">
            <a:miter lim="400000"/>
          </a:ln>
        </p:spPr>
      </p:pic>
      <p:pic>
        <p:nvPicPr>
          <p:cNvPr id="141" name="icono-del-aprendizaje-de-máquina-en-diseño-bicolor-elementos-styles-rojos-y-negros-la-colecci-n-los-iconos-m-quina-creativo-para-144659464.jpg" descr="icono-del-aprendizaje-de-máquina-en-diseño-bicolor-elementos-styles-rojos-y-negros-la-colecci-n-los-iconos-m-quina-creativo-para-144659464.jpg"/>
          <p:cNvPicPr>
            <a:picLocks noChangeAspect="1"/>
          </p:cNvPicPr>
          <p:nvPr/>
        </p:nvPicPr>
        <p:blipFill>
          <a:blip r:embed="rId5">
            <a:extLst/>
          </a:blip>
          <a:srcRect l="17588" t="22603" r="15662" b="16555"/>
          <a:stretch>
            <a:fillRect/>
          </a:stretch>
        </p:blipFill>
        <p:spPr>
          <a:xfrm>
            <a:off x="10547888" y="8095597"/>
            <a:ext cx="5040276" cy="4849708"/>
          </a:xfrm>
          <a:prstGeom prst="rect">
            <a:avLst/>
          </a:prstGeom>
          <a:ln w="12700">
            <a:miter lim="400000"/>
          </a:ln>
        </p:spPr>
      </p:pic>
      <p:sp>
        <p:nvSpPr>
          <p:cNvPr id="142" name="Flecha"/>
          <p:cNvSpPr/>
          <p:nvPr/>
        </p:nvSpPr>
        <p:spPr>
          <a:xfrm>
            <a:off x="9116681" y="8846501"/>
            <a:ext cx="1270001" cy="1270001"/>
          </a:xfrm>
          <a:prstGeom prst="rightArrow">
            <a:avLst>
              <a:gd name="adj1" fmla="val 17676"/>
              <a:gd name="adj2" fmla="val 46905"/>
            </a:avLst>
          </a:prstGeom>
          <a:solidFill>
            <a:srgbClr val="0F3041"/>
          </a:solidFill>
          <a:ln w="12700">
            <a:miter lim="400000"/>
          </a:ln>
        </p:spPr>
        <p:txBody>
          <a:bodyPr lIns="50800" tIns="50800" rIns="50800" bIns="50800" anchor="ctr"/>
          <a:lstStyle/>
          <a:p>
            <a:pPr>
              <a:defRPr>
                <a:solidFill>
                  <a:srgbClr val="FFFFFF"/>
                </a:solidFill>
              </a:defRPr>
            </a:pPr>
          </a:p>
        </p:txBody>
      </p:sp>
      <p:sp>
        <p:nvSpPr>
          <p:cNvPr id="143" name="Flecha"/>
          <p:cNvSpPr/>
          <p:nvPr/>
        </p:nvSpPr>
        <p:spPr>
          <a:xfrm>
            <a:off x="9116681" y="5007450"/>
            <a:ext cx="1270001" cy="1270001"/>
          </a:xfrm>
          <a:prstGeom prst="rightArrow">
            <a:avLst>
              <a:gd name="adj1" fmla="val 17676"/>
              <a:gd name="adj2" fmla="val 46905"/>
            </a:avLst>
          </a:prstGeom>
          <a:solidFill>
            <a:srgbClr val="0F3041"/>
          </a:solidFill>
          <a:ln w="12700">
            <a:miter lim="400000"/>
          </a:ln>
        </p:spPr>
        <p:txBody>
          <a:bodyPr lIns="50800" tIns="50800" rIns="50800" bIns="50800" anchor="ctr"/>
          <a:lstStyle/>
          <a:p>
            <a:pPr>
              <a:defRPr>
                <a:solidFill>
                  <a:srgbClr val="FFFFFF"/>
                </a:solidFill>
              </a:defRPr>
            </a:pPr>
          </a:p>
        </p:txBody>
      </p:sp>
      <p:sp>
        <p:nvSpPr>
          <p:cNvPr id="144" name="Flecha"/>
          <p:cNvSpPr/>
          <p:nvPr/>
        </p:nvSpPr>
        <p:spPr>
          <a:xfrm>
            <a:off x="16169768" y="4800363"/>
            <a:ext cx="1270001" cy="1270001"/>
          </a:xfrm>
          <a:prstGeom prst="rightArrow">
            <a:avLst>
              <a:gd name="adj1" fmla="val 17676"/>
              <a:gd name="adj2" fmla="val 46905"/>
            </a:avLst>
          </a:prstGeom>
          <a:solidFill>
            <a:srgbClr val="0F3041"/>
          </a:solidFill>
          <a:ln w="12700">
            <a:miter lim="400000"/>
          </a:ln>
        </p:spPr>
        <p:txBody>
          <a:bodyPr lIns="50800" tIns="50800" rIns="50800" bIns="50800" anchor="ctr"/>
          <a:lstStyle/>
          <a:p>
            <a:pPr>
              <a:defRPr>
                <a:solidFill>
                  <a:srgbClr val="FFFFFF"/>
                </a:solidFill>
              </a:defRPr>
            </a:pPr>
          </a:p>
        </p:txBody>
      </p:sp>
      <p:pic>
        <p:nvPicPr>
          <p:cNvPr id="145" name="png-transparent-predictive-modelling-predictive-analytics-scientific-modelling-forecasting-organization-others-miscellaneous-blue-angle-thumbnail.png" descr="png-transparent-predictive-modelling-predictive-analytics-scientific-modelling-forecasting-organization-others-miscellaneous-blue-angle-thumbnail.png"/>
          <p:cNvPicPr>
            <a:picLocks noChangeAspect="1"/>
          </p:cNvPicPr>
          <p:nvPr/>
        </p:nvPicPr>
        <p:blipFill>
          <a:blip r:embed="rId6">
            <a:extLst/>
          </a:blip>
          <a:stretch>
            <a:fillRect/>
          </a:stretch>
        </p:blipFill>
        <p:spPr>
          <a:xfrm>
            <a:off x="18903525" y="3332531"/>
            <a:ext cx="2998548" cy="2723681"/>
          </a:xfrm>
          <a:prstGeom prst="rect">
            <a:avLst/>
          </a:prstGeom>
          <a:ln w="12700">
            <a:miter lim="400000"/>
          </a:ln>
        </p:spPr>
      </p:pic>
      <p:sp>
        <p:nvSpPr>
          <p:cNvPr id="146" name="Modelos predictivos"/>
          <p:cNvSpPr txBox="1"/>
          <p:nvPr/>
        </p:nvSpPr>
        <p:spPr>
          <a:xfrm>
            <a:off x="18037002" y="6222843"/>
            <a:ext cx="5149520" cy="7831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Modelos predictivos</a:t>
            </a:r>
          </a:p>
        </p:txBody>
      </p:sp>
      <p:pic>
        <p:nvPicPr>
          <p:cNvPr id="147" name="450_1000.jpg" descr="450_1000.jpg"/>
          <p:cNvPicPr>
            <a:picLocks noChangeAspect="1"/>
          </p:cNvPicPr>
          <p:nvPr/>
        </p:nvPicPr>
        <p:blipFill>
          <a:blip r:embed="rId7">
            <a:extLst/>
          </a:blip>
          <a:stretch>
            <a:fillRect/>
          </a:stretch>
        </p:blipFill>
        <p:spPr>
          <a:xfrm>
            <a:off x="1242824" y="5007450"/>
            <a:ext cx="6744311" cy="5080715"/>
          </a:xfrm>
          <a:prstGeom prst="rect">
            <a:avLst/>
          </a:prstGeom>
          <a:ln w="12700">
            <a:miter lim="400000"/>
          </a:ln>
        </p:spPr>
      </p:pic>
      <p:sp>
        <p:nvSpPr>
          <p:cNvPr id="148"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9" name="Obtener información sobre el comportamiento de compra"/>
          <p:cNvSpPr txBox="1"/>
          <p:nvPr>
            <p:ph type="body" sz="quarter" idx="1"/>
          </p:nvPr>
        </p:nvSpPr>
        <p:spPr>
          <a:xfrm>
            <a:off x="16737720" y="11564666"/>
            <a:ext cx="7399761" cy="1607942"/>
          </a:xfrm>
          <a:prstGeom prst="rect">
            <a:avLst/>
          </a:prstGeom>
        </p:spPr>
        <p:txBody>
          <a:bodyPr anchor="ctr">
            <a:noAutofit/>
          </a:bodyPr>
          <a:lstStyle>
            <a:lvl1pPr marL="0" indent="0" algn="ctr">
              <a:spcBef>
                <a:spcPts val="0"/>
              </a:spcBef>
              <a:buSzTx/>
              <a:buFontTx/>
              <a:buNone/>
              <a:defRPr sz="4100">
                <a:solidFill>
                  <a:srgbClr val="000000"/>
                </a:solidFill>
              </a:defRPr>
            </a:lvl1pPr>
          </a:lstStyle>
          <a:p>
            <a:pPr/>
            <a:r>
              <a:t>Obtener información sobre el comportamiento de compra</a:t>
            </a:r>
          </a:p>
        </p:txBody>
      </p:sp>
      <p:pic>
        <p:nvPicPr>
          <p:cNvPr id="150" name="idea-objetivo-concepto_23-2147505303.jpg.jpeg" descr="idea-objetivo-concepto_23-2147505303.jpg.jpeg"/>
          <p:cNvPicPr>
            <a:picLocks noChangeAspect="1"/>
          </p:cNvPicPr>
          <p:nvPr/>
        </p:nvPicPr>
        <p:blipFill>
          <a:blip r:embed="rId8">
            <a:extLst/>
          </a:blip>
          <a:srcRect l="12306" t="13014" r="9313" b="8175"/>
          <a:stretch>
            <a:fillRect/>
          </a:stretch>
        </p:blipFill>
        <p:spPr>
          <a:xfrm>
            <a:off x="19370688" y="8828185"/>
            <a:ext cx="2552043" cy="2566031"/>
          </a:xfrm>
          <a:prstGeom prst="rect">
            <a:avLst/>
          </a:prstGeom>
          <a:ln w="12700">
            <a:miter lim="400000"/>
          </a:ln>
        </p:spPr>
      </p:pic>
      <p:sp>
        <p:nvSpPr>
          <p:cNvPr id="151" name="Flecha"/>
          <p:cNvSpPr/>
          <p:nvPr/>
        </p:nvSpPr>
        <p:spPr>
          <a:xfrm rot="5378976">
            <a:off x="19976521" y="7297941"/>
            <a:ext cx="1270001" cy="1270001"/>
          </a:xfrm>
          <a:prstGeom prst="rightArrow">
            <a:avLst>
              <a:gd name="adj1" fmla="val 17676"/>
              <a:gd name="adj2" fmla="val 46905"/>
            </a:avLst>
          </a:prstGeom>
          <a:solidFill>
            <a:srgbClr val="0F3041"/>
          </a:solidFill>
          <a:ln w="12700">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5" name="images.png" descr="images.png"/>
          <p:cNvPicPr>
            <a:picLocks noChangeAspect="1"/>
          </p:cNvPicPr>
          <p:nvPr/>
        </p:nvPicPr>
        <p:blipFill>
          <a:blip r:embed="rId3">
            <a:extLst/>
          </a:blip>
          <a:stretch>
            <a:fillRect/>
          </a:stretch>
        </p:blipFill>
        <p:spPr>
          <a:xfrm>
            <a:off x="2310357" y="3385658"/>
            <a:ext cx="4896898" cy="4896898"/>
          </a:xfrm>
          <a:prstGeom prst="rect">
            <a:avLst/>
          </a:prstGeom>
          <a:ln w="12700">
            <a:miter lim="400000"/>
          </a:ln>
        </p:spPr>
      </p:pic>
      <p:sp>
        <p:nvSpPr>
          <p:cNvPr id="156" name="1. ¿Qué marca de ordenador es preferida por los clientes?"/>
          <p:cNvSpPr txBox="1"/>
          <p:nvPr>
            <p:ph type="title"/>
          </p:nvPr>
        </p:nvSpPr>
        <p:spPr>
          <a:prstGeom prst="rect">
            <a:avLst/>
          </a:prstGeom>
        </p:spPr>
        <p:txBody>
          <a:bodyPr/>
          <a:lstStyle/>
          <a:p>
            <a:pPr/>
            <a:r>
              <a:t>1. ¿Qué marca de ordenador es preferida por los clientes?</a:t>
            </a:r>
          </a:p>
        </p:txBody>
      </p:sp>
      <p:sp>
        <p:nvSpPr>
          <p:cNvPr id="157" name="Objetivos"/>
          <p:cNvSpPr txBox="1"/>
          <p:nvPr>
            <p:ph type="body" sz="quarter" idx="1"/>
          </p:nvPr>
        </p:nvSpPr>
        <p:spPr>
          <a:xfrm>
            <a:off x="1171770" y="3345414"/>
            <a:ext cx="5296597" cy="1070101"/>
          </a:xfrm>
          <a:prstGeom prst="rect">
            <a:avLst/>
          </a:prstGeom>
        </p:spPr>
        <p:txBody>
          <a:bodyPr/>
          <a:lstStyle>
            <a:lvl1pPr marL="460755" indent="-460755" defTabSz="457200">
              <a:spcBef>
                <a:spcPts val="0"/>
              </a:spcBef>
              <a:defRPr sz="3628">
                <a:solidFill>
                  <a:srgbClr val="333333"/>
                </a:solidFill>
                <a:latin typeface="Helvetica"/>
                <a:ea typeface="Helvetica"/>
                <a:cs typeface="Helvetica"/>
                <a:sym typeface="Helvetica"/>
              </a:defRPr>
            </a:lvl1pPr>
          </a:lstStyle>
          <a:p>
            <a:pPr/>
            <a:r>
              <a:t>Objetivos</a:t>
            </a:r>
          </a:p>
        </p:txBody>
      </p:sp>
      <p:sp>
        <p:nvSpPr>
          <p:cNvPr id="158" name="Predecir la Marca preferida. (Clasificación)"/>
          <p:cNvSpPr txBox="1"/>
          <p:nvPr/>
        </p:nvSpPr>
        <p:spPr>
          <a:xfrm>
            <a:off x="14743844" y="2877379"/>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Predecir la Marca preferida. (Clasificación)</a:t>
            </a:r>
          </a:p>
        </p:txBody>
      </p:sp>
      <p:pic>
        <p:nvPicPr>
          <p:cNvPr id="159" name="logo-Sony.png" descr="logo-Sony.png"/>
          <p:cNvPicPr>
            <a:picLocks noChangeAspect="1"/>
          </p:cNvPicPr>
          <p:nvPr/>
        </p:nvPicPr>
        <p:blipFill>
          <a:blip r:embed="rId4">
            <a:extLst/>
          </a:blip>
          <a:stretch>
            <a:fillRect/>
          </a:stretch>
        </p:blipFill>
        <p:spPr>
          <a:xfrm>
            <a:off x="2738807" y="6430598"/>
            <a:ext cx="4039998" cy="2272500"/>
          </a:xfrm>
          <a:prstGeom prst="rect">
            <a:avLst/>
          </a:prstGeom>
          <a:ln w="12700">
            <a:miter lim="400000"/>
          </a:ln>
        </p:spPr>
      </p:pic>
      <p:pic>
        <p:nvPicPr>
          <p:cNvPr id="160" name="Alianzas-Estrategicas.jpg" descr="Alianzas-Estrategicas.jpg"/>
          <p:cNvPicPr>
            <a:picLocks noChangeAspect="1"/>
          </p:cNvPicPr>
          <p:nvPr/>
        </p:nvPicPr>
        <p:blipFill>
          <a:blip r:embed="rId5">
            <a:extLst/>
          </a:blip>
          <a:stretch>
            <a:fillRect/>
          </a:stretch>
        </p:blipFill>
        <p:spPr>
          <a:xfrm>
            <a:off x="10411730" y="4689936"/>
            <a:ext cx="10999953" cy="5200452"/>
          </a:xfrm>
          <a:prstGeom prst="rect">
            <a:avLst/>
          </a:prstGeom>
          <a:ln w="12700">
            <a:miter lim="400000"/>
          </a:ln>
        </p:spPr>
      </p:pic>
      <p:sp>
        <p:nvSpPr>
          <p:cNvPr id="161" name="Mejorar relaciones estratégicas con fabricantes"/>
          <p:cNvSpPr txBox="1"/>
          <p:nvPr/>
        </p:nvSpPr>
        <p:spPr>
          <a:xfrm>
            <a:off x="12218223" y="10419250"/>
            <a:ext cx="7999895" cy="160718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Mejorar relaciones estratégicas con fabricantes</a:t>
            </a:r>
          </a:p>
        </p:txBody>
      </p:sp>
      <p:sp>
        <p:nvSpPr>
          <p:cNvPr id="162"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3" name="Portátil"/>
          <p:cNvSpPr/>
          <p:nvPr/>
        </p:nvSpPr>
        <p:spPr>
          <a:xfrm>
            <a:off x="2611351" y="9229814"/>
            <a:ext cx="3772255" cy="2113079"/>
          </a:xfrm>
          <a:custGeom>
            <a:avLst/>
            <a:gdLst/>
            <a:ahLst/>
            <a:cxnLst>
              <a:cxn ang="0">
                <a:pos x="wd2" y="hd2"/>
              </a:cxn>
              <a:cxn ang="5400000">
                <a:pos x="wd2" y="hd2"/>
              </a:cxn>
              <a:cxn ang="10800000">
                <a:pos x="wd2" y="hd2"/>
              </a:cxn>
              <a:cxn ang="16200000">
                <a:pos x="wd2" y="hd2"/>
              </a:cxn>
            </a:cxnLst>
            <a:rect l="0" t="0" r="r" b="b"/>
            <a:pathLst>
              <a:path w="21600" h="21599" fill="norm" stroke="1" extrusionOk="0">
                <a:moveTo>
                  <a:pt x="1952" y="0"/>
                </a:moveTo>
                <a:cubicBezTo>
                  <a:pt x="1421" y="0"/>
                  <a:pt x="1439" y="771"/>
                  <a:pt x="1439" y="1718"/>
                </a:cubicBezTo>
                <a:lnTo>
                  <a:pt x="1439" y="19328"/>
                </a:lnTo>
                <a:lnTo>
                  <a:pt x="0" y="19328"/>
                </a:lnTo>
                <a:cubicBezTo>
                  <a:pt x="0" y="19328"/>
                  <a:pt x="0" y="19890"/>
                  <a:pt x="0" y="20529"/>
                </a:cubicBezTo>
                <a:cubicBezTo>
                  <a:pt x="0" y="21600"/>
                  <a:pt x="190" y="21599"/>
                  <a:pt x="896" y="21599"/>
                </a:cubicBezTo>
                <a:lnTo>
                  <a:pt x="10332" y="21599"/>
                </a:lnTo>
                <a:lnTo>
                  <a:pt x="11268" y="21599"/>
                </a:lnTo>
                <a:lnTo>
                  <a:pt x="20704" y="21599"/>
                </a:lnTo>
                <a:cubicBezTo>
                  <a:pt x="21367" y="21599"/>
                  <a:pt x="21600" y="21600"/>
                  <a:pt x="21600" y="20529"/>
                </a:cubicBezTo>
                <a:cubicBezTo>
                  <a:pt x="21600" y="19890"/>
                  <a:pt x="21600" y="19328"/>
                  <a:pt x="21600" y="19328"/>
                </a:cubicBezTo>
                <a:lnTo>
                  <a:pt x="20161" y="19328"/>
                </a:lnTo>
                <a:lnTo>
                  <a:pt x="20161" y="1718"/>
                </a:lnTo>
                <a:cubicBezTo>
                  <a:pt x="20161" y="771"/>
                  <a:pt x="20196" y="0"/>
                  <a:pt x="19665" y="0"/>
                </a:cubicBezTo>
                <a:lnTo>
                  <a:pt x="1952" y="0"/>
                </a:lnTo>
                <a:close/>
                <a:moveTo>
                  <a:pt x="2475" y="1849"/>
                </a:moveTo>
                <a:lnTo>
                  <a:pt x="19125" y="1849"/>
                </a:lnTo>
                <a:lnTo>
                  <a:pt x="19125" y="19328"/>
                </a:lnTo>
                <a:lnTo>
                  <a:pt x="11268" y="19328"/>
                </a:lnTo>
                <a:lnTo>
                  <a:pt x="10332" y="19328"/>
                </a:lnTo>
                <a:lnTo>
                  <a:pt x="2475" y="19328"/>
                </a:lnTo>
                <a:lnTo>
                  <a:pt x="2475" y="1849"/>
                </a:lnTo>
                <a:close/>
              </a:path>
            </a:pathLst>
          </a:custGeom>
          <a:solidFill>
            <a:schemeClr val="accent1">
              <a:satOff val="12166"/>
              <a:lumOff val="-13042"/>
            </a:schemeClr>
          </a:solidFill>
          <a:ln w="12700">
            <a:miter lim="400000"/>
          </a:ln>
        </p:spPr>
        <p:txBody>
          <a:bodyPr lIns="50800" tIns="50800" rIns="50800" bIns="50800" anchor="ctr"/>
          <a:lstStyle/>
          <a:p>
            <a:pPr>
              <a:defRPr>
                <a:solidFill>
                  <a:srgbClr val="FFFFFF"/>
                </a:solidFill>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Algoritmos de clasificación"/>
          <p:cNvSpPr txBox="1"/>
          <p:nvPr>
            <p:ph type="title"/>
          </p:nvPr>
        </p:nvSpPr>
        <p:spPr>
          <a:prstGeom prst="rect">
            <a:avLst/>
          </a:prstGeom>
        </p:spPr>
        <p:txBody>
          <a:bodyPr/>
          <a:lstStyle/>
          <a:p>
            <a:pPr/>
            <a:r>
              <a:t>Algoritmos de clasificación</a:t>
            </a:r>
          </a:p>
        </p:txBody>
      </p:sp>
      <p:sp>
        <p:nvSpPr>
          <p:cNvPr id="168" name="Predecir la Marca preferida. (Clasificación)"/>
          <p:cNvSpPr txBox="1"/>
          <p:nvPr/>
        </p:nvSpPr>
        <p:spPr>
          <a:xfrm>
            <a:off x="14850132" y="2057100"/>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Predecir la Marca preferida. (Clasificación)</a:t>
            </a:r>
          </a:p>
        </p:txBody>
      </p:sp>
      <p:graphicFrame>
        <p:nvGraphicFramePr>
          <p:cNvPr id="169" name="Tabla"/>
          <p:cNvGraphicFramePr/>
          <p:nvPr/>
        </p:nvGraphicFramePr>
        <p:xfrm>
          <a:off x="1560804" y="4180630"/>
          <a:ext cx="8572295" cy="7648875"/>
        </p:xfrm>
        <a:graphic xmlns:a="http://schemas.openxmlformats.org/drawingml/2006/main">
          <a:graphicData uri="http://schemas.openxmlformats.org/drawingml/2006/table">
            <a:tbl>
              <a:tblPr firstCol="1" firstRow="1" lastCol="0" lastRow="0" bandCol="0" bandRow="0" rtl="0">
                <a:tableStyleId>{C7B018BB-80A7-4F77-B60F-C8B233D01FF8}</a:tableStyleId>
              </a:tblPr>
              <a:tblGrid>
                <a:gridCol w="5414264"/>
                <a:gridCol w="3158030"/>
              </a:tblGrid>
              <a:tr h="1912218">
                <a:tc gridSpan="2">
                  <a:txBody>
                    <a:bodyPr/>
                    <a:lstStyle/>
                    <a:p>
                      <a:pPr algn="ctr" defTabSz="647700">
                        <a:defRPr>
                          <a:solidFill>
                            <a:srgbClr val="000000"/>
                          </a:solidFill>
                        </a:defRPr>
                      </a:pPr>
                      <a:r>
                        <a:rPr sz="5000">
                          <a:solidFill>
                            <a:srgbClr val="FFFFFF"/>
                          </a:solidFill>
                        </a:rPr>
                        <a:t>Métricas</a:t>
                      </a:r>
                    </a:p>
                  </a:txBody>
                  <a:tcPr marL="50800" marR="50800" marT="50800" marB="50800" anchor="ctr" anchorCtr="0" horzOverflow="overflow"/>
                </a:tc>
                <a:tc hMerge="1">
                  <a:tcPr/>
                </a:tc>
              </a:tr>
              <a:tr h="1912218">
                <a:tc>
                  <a:txBody>
                    <a:bodyPr/>
                    <a:lstStyle/>
                    <a:p>
                      <a:pPr algn="just" defTabSz="647700">
                        <a:defRPr>
                          <a:solidFill>
                            <a:srgbClr val="000000"/>
                          </a:solidFill>
                        </a:defRPr>
                      </a:pPr>
                      <a:r>
                        <a:rPr sz="5000">
                          <a:solidFill>
                            <a:srgbClr val="444444"/>
                          </a:solidFill>
                        </a:rPr>
                        <a:t>Precisión</a:t>
                      </a:r>
                    </a:p>
                  </a:txBody>
                  <a:tcPr marL="50800" marR="50800" marT="50800" marB="50800" anchor="ctr" anchorCtr="0" horzOverflow="overflow"/>
                </a:tc>
                <a:tc>
                  <a:txBody>
                    <a:bodyPr/>
                    <a:lstStyle/>
                    <a:p>
                      <a:pPr algn="ctr" defTabSz="647700">
                        <a:defRPr>
                          <a:solidFill>
                            <a:srgbClr val="000000"/>
                          </a:solidFill>
                        </a:defRPr>
                      </a:pPr>
                      <a:r>
                        <a:rPr sz="5000">
                          <a:solidFill>
                            <a:srgbClr val="444444"/>
                          </a:solidFill>
                        </a:rPr>
                        <a:t>92.71%</a:t>
                      </a:r>
                    </a:p>
                  </a:txBody>
                  <a:tcPr marL="50800" marR="50800" marT="50800" marB="50800" anchor="ctr" anchorCtr="0" horzOverflow="overflow"/>
                </a:tc>
              </a:tr>
              <a:tr h="1912218">
                <a:tc>
                  <a:txBody>
                    <a:bodyPr/>
                    <a:lstStyle/>
                    <a:p>
                      <a:pPr algn="just" defTabSz="647700">
                        <a:defRPr>
                          <a:solidFill>
                            <a:srgbClr val="000000"/>
                          </a:solidFill>
                        </a:defRPr>
                      </a:pPr>
                      <a:r>
                        <a:rPr sz="5000">
                          <a:solidFill>
                            <a:srgbClr val="444444"/>
                          </a:solidFill>
                        </a:rPr>
                        <a:t>Sensitividad</a:t>
                      </a:r>
                    </a:p>
                  </a:txBody>
                  <a:tcPr marL="50800" marR="50800" marT="50800" marB="50800" anchor="ctr" anchorCtr="0" horzOverflow="overflow"/>
                </a:tc>
                <a:tc>
                  <a:txBody>
                    <a:bodyPr/>
                    <a:lstStyle/>
                    <a:p>
                      <a:pPr algn="ctr" defTabSz="647700">
                        <a:defRPr>
                          <a:solidFill>
                            <a:srgbClr val="000000"/>
                          </a:solidFill>
                        </a:defRPr>
                      </a:pPr>
                      <a:r>
                        <a:rPr sz="5000">
                          <a:solidFill>
                            <a:srgbClr val="444444"/>
                          </a:solidFill>
                        </a:rPr>
                        <a:t>92.95%</a:t>
                      </a:r>
                    </a:p>
                  </a:txBody>
                  <a:tcPr marL="50800" marR="50800" marT="50800" marB="50800" anchor="ctr" anchorCtr="0" horzOverflow="overflow"/>
                </a:tc>
              </a:tr>
              <a:tr h="1912218">
                <a:tc>
                  <a:txBody>
                    <a:bodyPr/>
                    <a:lstStyle/>
                    <a:p>
                      <a:pPr algn="just" defTabSz="647700">
                        <a:defRPr>
                          <a:solidFill>
                            <a:srgbClr val="000000"/>
                          </a:solidFill>
                        </a:defRPr>
                      </a:pPr>
                      <a:r>
                        <a:rPr sz="5000">
                          <a:solidFill>
                            <a:srgbClr val="444444"/>
                          </a:solidFill>
                        </a:rPr>
                        <a:t>Especificidad</a:t>
                      </a:r>
                    </a:p>
                  </a:txBody>
                  <a:tcPr marL="50800" marR="50800" marT="50800" marB="50800" anchor="ctr" anchorCtr="0" horzOverflow="overflow">
                    <a:lnB w="12700">
                      <a:miter lim="400000"/>
                    </a:lnB>
                  </a:tcPr>
                </a:tc>
                <a:tc>
                  <a:txBody>
                    <a:bodyPr/>
                    <a:lstStyle/>
                    <a:p>
                      <a:pPr algn="ctr" defTabSz="647700">
                        <a:defRPr>
                          <a:solidFill>
                            <a:srgbClr val="000000"/>
                          </a:solidFill>
                        </a:defRPr>
                      </a:pPr>
                      <a:r>
                        <a:rPr sz="5000">
                          <a:solidFill>
                            <a:srgbClr val="444444"/>
                          </a:solidFill>
                        </a:rPr>
                        <a:t>93.01%</a:t>
                      </a:r>
                    </a:p>
                  </a:txBody>
                  <a:tcPr marL="50800" marR="50800" marT="50800" marB="50800" anchor="ctr" anchorCtr="0" horzOverflow="overflow">
                    <a:lnB w="12700">
                      <a:miter lim="400000"/>
                    </a:lnB>
                  </a:tcPr>
                </a:tc>
              </a:tr>
            </a:tbl>
          </a:graphicData>
        </a:graphic>
      </p:graphicFrame>
      <p:sp>
        <p:nvSpPr>
          <p:cNvPr id="170" name="Basándonos en: datos demográficos"/>
          <p:cNvSpPr txBox="1"/>
          <p:nvPr/>
        </p:nvSpPr>
        <p:spPr>
          <a:xfrm>
            <a:off x="12566457" y="4090594"/>
            <a:ext cx="10206356" cy="845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Basándonos en: datos demográficos</a:t>
            </a:r>
          </a:p>
        </p:txBody>
      </p:sp>
      <p:pic>
        <p:nvPicPr>
          <p:cNvPr id="171" name="490x_plan-pensiones-edad-1.jpg" descr="490x_plan-pensiones-edad-1.jpg"/>
          <p:cNvPicPr>
            <a:picLocks noChangeAspect="1"/>
          </p:cNvPicPr>
          <p:nvPr/>
        </p:nvPicPr>
        <p:blipFill>
          <a:blip r:embed="rId3">
            <a:extLst/>
          </a:blip>
          <a:stretch>
            <a:fillRect/>
          </a:stretch>
        </p:blipFill>
        <p:spPr>
          <a:xfrm>
            <a:off x="16426775" y="6251238"/>
            <a:ext cx="6424140" cy="3507659"/>
          </a:xfrm>
          <a:prstGeom prst="rect">
            <a:avLst/>
          </a:prstGeom>
          <a:ln w="12700">
            <a:miter lim="400000"/>
          </a:ln>
        </p:spPr>
      </p:pic>
      <p:pic>
        <p:nvPicPr>
          <p:cNvPr id="172" name="salario-icono-vector-signo-y-simbolo-aislado-sobre-fondo-blanco-400-122949045.jpg" descr="salario-icono-vector-signo-y-simbolo-aislado-sobre-fondo-blanco-400-122949045.jpg"/>
          <p:cNvPicPr>
            <a:picLocks noChangeAspect="1"/>
          </p:cNvPicPr>
          <p:nvPr/>
        </p:nvPicPr>
        <p:blipFill>
          <a:blip r:embed="rId4">
            <a:extLst/>
          </a:blip>
          <a:stretch>
            <a:fillRect/>
          </a:stretch>
        </p:blipFill>
        <p:spPr>
          <a:xfrm>
            <a:off x="12592146" y="6251238"/>
            <a:ext cx="3507660" cy="3507659"/>
          </a:xfrm>
          <a:prstGeom prst="rect">
            <a:avLst/>
          </a:prstGeom>
          <a:ln w="12700">
            <a:miter lim="400000"/>
          </a:ln>
        </p:spPr>
      </p:pic>
      <p:sp>
        <p:nvSpPr>
          <p:cNvPr id="173" name="100%"/>
          <p:cNvSpPr txBox="1"/>
          <p:nvPr/>
        </p:nvSpPr>
        <p:spPr>
          <a:xfrm>
            <a:off x="13476978" y="10200896"/>
            <a:ext cx="1737996" cy="845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100%</a:t>
            </a:r>
          </a:p>
        </p:txBody>
      </p:sp>
      <p:sp>
        <p:nvSpPr>
          <p:cNvPr id="174" name="80%"/>
          <p:cNvSpPr txBox="1"/>
          <p:nvPr/>
        </p:nvSpPr>
        <p:spPr>
          <a:xfrm>
            <a:off x="18946377" y="10200896"/>
            <a:ext cx="1384936" cy="8451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80%</a:t>
            </a:r>
          </a:p>
        </p:txBody>
      </p:sp>
      <p:sp>
        <p:nvSpPr>
          <p:cNvPr id="175" name="Importancia"/>
          <p:cNvSpPr txBox="1"/>
          <p:nvPr/>
        </p:nvSpPr>
        <p:spPr>
          <a:xfrm>
            <a:off x="15077264" y="12050036"/>
            <a:ext cx="3336926" cy="8451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Importancia</a:t>
            </a:r>
          </a:p>
        </p:txBody>
      </p:sp>
      <p:sp>
        <p:nvSpPr>
          <p:cNvPr id="176"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Resultados de la clasificación"/>
          <p:cNvSpPr txBox="1"/>
          <p:nvPr>
            <p:ph type="title"/>
          </p:nvPr>
        </p:nvSpPr>
        <p:spPr>
          <a:xfrm>
            <a:off x="1073150" y="463550"/>
            <a:ext cx="22237700" cy="1968500"/>
          </a:xfrm>
          <a:prstGeom prst="rect">
            <a:avLst/>
          </a:prstGeom>
        </p:spPr>
        <p:txBody>
          <a:bodyPr/>
          <a:lstStyle/>
          <a:p>
            <a:pPr/>
            <a:r>
              <a:t>Resultados de la clasificación</a:t>
            </a:r>
          </a:p>
        </p:txBody>
      </p:sp>
      <p:sp>
        <p:nvSpPr>
          <p:cNvPr id="181" name="En el conjunto de datos nuevos"/>
          <p:cNvSpPr txBox="1"/>
          <p:nvPr>
            <p:ph type="body" sz="quarter" idx="1"/>
          </p:nvPr>
        </p:nvSpPr>
        <p:spPr>
          <a:xfrm>
            <a:off x="1043103" y="2984831"/>
            <a:ext cx="4131856" cy="568606"/>
          </a:xfrm>
          <a:prstGeom prst="rect">
            <a:avLst/>
          </a:prstGeom>
        </p:spPr>
        <p:txBody>
          <a:bodyPr/>
          <a:lstStyle>
            <a:lvl1pPr marL="0" indent="0" defTabSz="388620">
              <a:spcBef>
                <a:spcPts val="1700"/>
              </a:spcBef>
              <a:buSzTx/>
              <a:buFontTx/>
              <a:buNone/>
              <a:defRPr sz="2261">
                <a:solidFill>
                  <a:srgbClr val="000000">
                    <a:alpha val="87059"/>
                  </a:srgbClr>
                </a:solidFill>
                <a:latin typeface="Helvetica"/>
                <a:ea typeface="Helvetica"/>
                <a:cs typeface="Helvetica"/>
                <a:sym typeface="Helvetica"/>
              </a:defRPr>
            </a:lvl1pPr>
          </a:lstStyle>
          <a:p>
            <a:pPr/>
            <a:r>
              <a:t>En el conjunto de datos nuevos</a:t>
            </a:r>
          </a:p>
        </p:txBody>
      </p:sp>
      <p:sp>
        <p:nvSpPr>
          <p:cNvPr id="182" name="Predecir la Marca preferida. (Clasificación)"/>
          <p:cNvSpPr txBox="1"/>
          <p:nvPr/>
        </p:nvSpPr>
        <p:spPr>
          <a:xfrm>
            <a:off x="14850132" y="2057100"/>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Predecir la Marca preferida. (Clasificación)</a:t>
            </a:r>
          </a:p>
        </p:txBody>
      </p:sp>
      <p:graphicFrame>
        <p:nvGraphicFramePr>
          <p:cNvPr id="183" name="Predicción de la marca preferida"/>
          <p:cNvGraphicFramePr/>
          <p:nvPr/>
        </p:nvGraphicFramePr>
        <p:xfrm>
          <a:off x="16686880" y="3719803"/>
          <a:ext cx="5690090" cy="8400460"/>
        </p:xfrm>
        <a:graphic xmlns:a="http://schemas.openxmlformats.org/drawingml/2006/main">
          <a:graphicData uri="http://schemas.openxmlformats.org/drawingml/2006/chart">
            <c:chart xmlns:c="http://schemas.openxmlformats.org/drawingml/2006/chart" r:id="rId3"/>
          </a:graphicData>
        </a:graphic>
      </p:graphicFrame>
      <p:pic>
        <p:nvPicPr>
          <p:cNvPr id="184" name="Captura de pantalla 2022-01-16 a las 17.42.18.png" descr="Captura de pantalla 2022-01-16 a las 17.42.18.png"/>
          <p:cNvPicPr>
            <a:picLocks noChangeAspect="1"/>
          </p:cNvPicPr>
          <p:nvPr/>
        </p:nvPicPr>
        <p:blipFill>
          <a:blip r:embed="rId4">
            <a:extLst/>
          </a:blip>
          <a:stretch>
            <a:fillRect/>
          </a:stretch>
        </p:blipFill>
        <p:spPr>
          <a:xfrm>
            <a:off x="995308" y="4106217"/>
            <a:ext cx="12938013" cy="8305546"/>
          </a:xfrm>
          <a:prstGeom prst="rect">
            <a:avLst/>
          </a:prstGeom>
          <a:ln w="12700">
            <a:miter lim="400000"/>
          </a:ln>
        </p:spPr>
      </p:pic>
      <p:sp>
        <p:nvSpPr>
          <p:cNvPr id="185" name="3084"/>
          <p:cNvSpPr txBox="1"/>
          <p:nvPr/>
        </p:nvSpPr>
        <p:spPr>
          <a:xfrm>
            <a:off x="20385142" y="11525798"/>
            <a:ext cx="1102869" cy="6221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3084</a:t>
            </a:r>
          </a:p>
        </p:txBody>
      </p:sp>
      <p:sp>
        <p:nvSpPr>
          <p:cNvPr id="186" name="1916"/>
          <p:cNvSpPr txBox="1"/>
          <p:nvPr/>
        </p:nvSpPr>
        <p:spPr>
          <a:xfrm>
            <a:off x="20385142" y="10779132"/>
            <a:ext cx="1102869" cy="6221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1916</a:t>
            </a:r>
          </a:p>
        </p:txBody>
      </p:sp>
      <p:pic>
        <p:nvPicPr>
          <p:cNvPr id="187" name="Captura de pantalla 2022-01-16 a las 10.41.20.png" descr="Captura de pantalla 2022-01-16 a las 10.41.20.png"/>
          <p:cNvPicPr>
            <a:picLocks noChangeAspect="1"/>
          </p:cNvPicPr>
          <p:nvPr/>
        </p:nvPicPr>
        <p:blipFill>
          <a:blip r:embed="rId5">
            <a:extLst/>
          </a:blip>
          <a:stretch>
            <a:fillRect/>
          </a:stretch>
        </p:blipFill>
        <p:spPr>
          <a:xfrm>
            <a:off x="12701599" y="3105330"/>
            <a:ext cx="1028701" cy="1041401"/>
          </a:xfrm>
          <a:prstGeom prst="rect">
            <a:avLst/>
          </a:prstGeom>
          <a:ln w="12700">
            <a:miter lim="400000"/>
          </a:ln>
        </p:spPr>
      </p:pic>
      <p:sp>
        <p:nvSpPr>
          <p:cNvPr id="188"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2" name="Resultados de la clasificación"/>
          <p:cNvSpPr txBox="1"/>
          <p:nvPr>
            <p:ph type="title"/>
          </p:nvPr>
        </p:nvSpPr>
        <p:spPr>
          <a:prstGeom prst="rect">
            <a:avLst/>
          </a:prstGeom>
        </p:spPr>
        <p:txBody>
          <a:bodyPr/>
          <a:lstStyle/>
          <a:p>
            <a:pPr/>
            <a:r>
              <a:t>Resultados de la clasificación</a:t>
            </a:r>
          </a:p>
        </p:txBody>
      </p:sp>
      <p:sp>
        <p:nvSpPr>
          <p:cNvPr id="193" name="En el conjunto de datos nuevos"/>
          <p:cNvSpPr txBox="1"/>
          <p:nvPr>
            <p:ph type="body" sz="quarter" idx="1"/>
          </p:nvPr>
        </p:nvSpPr>
        <p:spPr>
          <a:xfrm>
            <a:off x="1043103" y="2984831"/>
            <a:ext cx="4131856" cy="568606"/>
          </a:xfrm>
          <a:prstGeom prst="rect">
            <a:avLst/>
          </a:prstGeom>
        </p:spPr>
        <p:txBody>
          <a:bodyPr/>
          <a:lstStyle>
            <a:lvl1pPr marL="0" indent="0" defTabSz="388620">
              <a:spcBef>
                <a:spcPts val="1700"/>
              </a:spcBef>
              <a:buSzTx/>
              <a:buFontTx/>
              <a:buNone/>
              <a:defRPr sz="2261">
                <a:solidFill>
                  <a:srgbClr val="000000">
                    <a:alpha val="87059"/>
                  </a:srgbClr>
                </a:solidFill>
                <a:latin typeface="Helvetica"/>
                <a:ea typeface="Helvetica"/>
                <a:cs typeface="Helvetica"/>
                <a:sym typeface="Helvetica"/>
              </a:defRPr>
            </a:lvl1pPr>
          </a:lstStyle>
          <a:p>
            <a:pPr/>
            <a:r>
              <a:t>En el conjunto de datos nuevos</a:t>
            </a:r>
          </a:p>
        </p:txBody>
      </p:sp>
      <p:sp>
        <p:nvSpPr>
          <p:cNvPr id="194" name="Predecir la Marca preferida. (Clasificación)"/>
          <p:cNvSpPr txBox="1"/>
          <p:nvPr/>
        </p:nvSpPr>
        <p:spPr>
          <a:xfrm>
            <a:off x="14850132" y="2057100"/>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Predecir la Marca preferida. (Clasificación)</a:t>
            </a:r>
          </a:p>
        </p:txBody>
      </p:sp>
      <p:pic>
        <p:nvPicPr>
          <p:cNvPr id="195" name="Captura de pantalla 2022-01-16 a las 10.29.29.png" descr="Captura de pantalla 2022-01-16 a las 10.29.29.png"/>
          <p:cNvPicPr>
            <a:picLocks noChangeAspect="1"/>
          </p:cNvPicPr>
          <p:nvPr/>
        </p:nvPicPr>
        <p:blipFill>
          <a:blip r:embed="rId3">
            <a:extLst/>
          </a:blip>
          <a:stretch>
            <a:fillRect/>
          </a:stretch>
        </p:blipFill>
        <p:spPr>
          <a:xfrm>
            <a:off x="11738" y="4083436"/>
            <a:ext cx="10943675" cy="8380915"/>
          </a:xfrm>
          <a:prstGeom prst="rect">
            <a:avLst/>
          </a:prstGeom>
          <a:ln w="12700">
            <a:miter lim="400000"/>
          </a:ln>
        </p:spPr>
      </p:pic>
      <p:sp>
        <p:nvSpPr>
          <p:cNvPr id="196" name="A partir de un salario de 130000€, el algoritmo      clasifica la marca preferida como Sony…"/>
          <p:cNvSpPr txBox="1"/>
          <p:nvPr/>
        </p:nvSpPr>
        <p:spPr>
          <a:xfrm>
            <a:off x="17722487" y="10677004"/>
            <a:ext cx="5315352" cy="210764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223520" indent="-223520" algn="l" defTabSz="457200">
              <a:spcBef>
                <a:spcPts val="2100"/>
              </a:spcBef>
              <a:buSzPct val="75000"/>
              <a:buFont typeface="Helvetica Neue"/>
              <a:buChar char="•"/>
              <a:defRPr sz="1760">
                <a:solidFill>
                  <a:srgbClr val="000000">
                    <a:alpha val="87059"/>
                  </a:srgbClr>
                </a:solidFill>
                <a:latin typeface="Helvetica"/>
                <a:ea typeface="Helvetica"/>
                <a:cs typeface="Helvetica"/>
                <a:sym typeface="Helvetica"/>
              </a:defRPr>
            </a:pPr>
            <a:r>
              <a:t>A partir de un salario de 130000€, el algoritmo      clasifica la marca preferida como Sony</a:t>
            </a:r>
          </a:p>
          <a:p>
            <a:pPr marL="223520" indent="-223520" algn="l" defTabSz="457200">
              <a:spcBef>
                <a:spcPts val="2100"/>
              </a:spcBef>
              <a:buSzPct val="75000"/>
              <a:buFont typeface="Helvetica Neue"/>
              <a:buChar char="•"/>
              <a:defRPr sz="1760">
                <a:solidFill>
                  <a:srgbClr val="000000">
                    <a:alpha val="87059"/>
                  </a:srgbClr>
                </a:solidFill>
                <a:latin typeface="Helvetica"/>
                <a:ea typeface="Helvetica"/>
                <a:cs typeface="Helvetica"/>
                <a:sym typeface="Helvetica"/>
              </a:defRPr>
            </a:pPr>
            <a:r>
              <a:t>Salario entre 60 y 100 mil €, la mayoría son clasificados como Acer</a:t>
            </a:r>
          </a:p>
        </p:txBody>
      </p:sp>
      <p:sp>
        <p:nvSpPr>
          <p:cNvPr id="197" name="Número de clientes"/>
          <p:cNvSpPr txBox="1"/>
          <p:nvPr/>
        </p:nvSpPr>
        <p:spPr>
          <a:xfrm rot="16200000">
            <a:off x="15306178" y="6476649"/>
            <a:ext cx="1870652" cy="5686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spcBef>
                <a:spcPts val="2100"/>
              </a:spcBef>
              <a:defRPr sz="1460">
                <a:solidFill>
                  <a:srgbClr val="000000">
                    <a:alpha val="87059"/>
                  </a:srgbClr>
                </a:solidFill>
                <a:latin typeface="Helvetica"/>
                <a:ea typeface="Helvetica"/>
                <a:cs typeface="Helvetica"/>
                <a:sym typeface="Helvetica"/>
              </a:defRPr>
            </a:lvl1pPr>
          </a:lstStyle>
          <a:p>
            <a:pPr/>
            <a:r>
              <a:t>Número de clientes</a:t>
            </a:r>
          </a:p>
        </p:txBody>
      </p:sp>
      <p:pic>
        <p:nvPicPr>
          <p:cNvPr id="198" name="Captura de pantalla 2022-01-16 a las 10.38.04.png" descr="Captura de pantalla 2022-01-16 a las 10.38.04.png"/>
          <p:cNvPicPr>
            <a:picLocks noChangeAspect="1"/>
          </p:cNvPicPr>
          <p:nvPr/>
        </p:nvPicPr>
        <p:blipFill>
          <a:blip r:embed="rId4">
            <a:extLst/>
          </a:blip>
          <a:srcRect l="0" t="0" r="11206" b="0"/>
          <a:stretch>
            <a:fillRect/>
          </a:stretch>
        </p:blipFill>
        <p:spPr>
          <a:xfrm>
            <a:off x="10940311" y="4470090"/>
            <a:ext cx="6303055" cy="5244364"/>
          </a:xfrm>
          <a:prstGeom prst="rect">
            <a:avLst/>
          </a:prstGeom>
          <a:ln w="12700">
            <a:miter lim="400000"/>
          </a:ln>
        </p:spPr>
      </p:pic>
      <p:sp>
        <p:nvSpPr>
          <p:cNvPr id="199" name="Limitaciones del algoritmo…"/>
          <p:cNvSpPr txBox="1"/>
          <p:nvPr/>
        </p:nvSpPr>
        <p:spPr>
          <a:xfrm>
            <a:off x="11394405" y="10201169"/>
            <a:ext cx="6160672" cy="22746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57200">
              <a:spcBef>
                <a:spcPts val="2100"/>
              </a:spcBef>
              <a:defRPr sz="1760">
                <a:solidFill>
                  <a:srgbClr val="000000">
                    <a:alpha val="87059"/>
                  </a:srgbClr>
                </a:solidFill>
                <a:latin typeface="Helvetica"/>
                <a:ea typeface="Helvetica"/>
                <a:cs typeface="Helvetica"/>
                <a:sym typeface="Helvetica"/>
              </a:defRPr>
            </a:pPr>
            <a:r>
              <a:t>Limitaciones del algoritmo</a:t>
            </a:r>
          </a:p>
          <a:p>
            <a:pPr marL="337820" indent="-337820" algn="l" defTabSz="457200">
              <a:spcBef>
                <a:spcPts val="2100"/>
              </a:spcBef>
              <a:buSzPct val="75000"/>
              <a:buFont typeface="Helvetica Neue"/>
              <a:buChar char="-"/>
              <a:defRPr sz="1760">
                <a:solidFill>
                  <a:srgbClr val="000000">
                    <a:alpha val="87059"/>
                  </a:srgbClr>
                </a:solidFill>
                <a:latin typeface="Helvetica"/>
                <a:ea typeface="Helvetica"/>
                <a:cs typeface="Helvetica"/>
                <a:sym typeface="Helvetica"/>
              </a:defRPr>
            </a:pPr>
            <a:r>
              <a:t>Mayor error al clasificar la marca prefierida como Acer en vez de Sony (clientes entre 23 y 33 años)</a:t>
            </a:r>
          </a:p>
          <a:p>
            <a:pPr marL="337820" indent="-337820" algn="l" defTabSz="457200">
              <a:spcBef>
                <a:spcPts val="2100"/>
              </a:spcBef>
              <a:buSzPct val="75000"/>
              <a:buFont typeface="Helvetica Neue"/>
              <a:buChar char="-"/>
              <a:defRPr sz="1760">
                <a:solidFill>
                  <a:srgbClr val="000000">
                    <a:alpha val="87059"/>
                  </a:srgbClr>
                </a:solidFill>
                <a:latin typeface="Helvetica"/>
                <a:ea typeface="Helvetica"/>
                <a:cs typeface="Helvetica"/>
                <a:sym typeface="Helvetica"/>
              </a:defRPr>
            </a:pPr>
            <a:r>
              <a:t>A partir de los 55 años, la mayoría de errores son al clasificar la marca como Acer en lugar de Sony</a:t>
            </a:r>
          </a:p>
        </p:txBody>
      </p:sp>
      <p:pic>
        <p:nvPicPr>
          <p:cNvPr id="200" name="Captura de pantalla 2022-01-16 a las 10.41.20.png" descr="Captura de pantalla 2022-01-16 a las 10.41.20.png"/>
          <p:cNvPicPr>
            <a:picLocks noChangeAspect="1"/>
          </p:cNvPicPr>
          <p:nvPr/>
        </p:nvPicPr>
        <p:blipFill>
          <a:blip r:embed="rId5">
            <a:extLst/>
          </a:blip>
          <a:stretch>
            <a:fillRect/>
          </a:stretch>
        </p:blipFill>
        <p:spPr>
          <a:xfrm>
            <a:off x="16079362" y="3763136"/>
            <a:ext cx="1028701" cy="1041401"/>
          </a:xfrm>
          <a:prstGeom prst="rect">
            <a:avLst/>
          </a:prstGeom>
          <a:ln w="12700">
            <a:miter lim="400000"/>
          </a:ln>
        </p:spPr>
      </p:pic>
      <p:pic>
        <p:nvPicPr>
          <p:cNvPr id="201" name="Captura de pantalla 2022-01-16 a las 10.44.01.png" descr="Captura de pantalla 2022-01-16 a las 10.44.01.png"/>
          <p:cNvPicPr>
            <a:picLocks noChangeAspect="1"/>
          </p:cNvPicPr>
          <p:nvPr/>
        </p:nvPicPr>
        <p:blipFill>
          <a:blip r:embed="rId6">
            <a:extLst/>
          </a:blip>
          <a:stretch>
            <a:fillRect/>
          </a:stretch>
        </p:blipFill>
        <p:spPr>
          <a:xfrm>
            <a:off x="17228221" y="4381150"/>
            <a:ext cx="6798324" cy="5683067"/>
          </a:xfrm>
          <a:prstGeom prst="rect">
            <a:avLst/>
          </a:prstGeom>
          <a:ln w="12700">
            <a:miter lim="400000"/>
          </a:ln>
        </p:spPr>
      </p:pic>
      <p:sp>
        <p:nvSpPr>
          <p:cNvPr id="202" name="Número de clientes"/>
          <p:cNvSpPr txBox="1"/>
          <p:nvPr/>
        </p:nvSpPr>
        <p:spPr>
          <a:xfrm rot="16200000">
            <a:off x="16396231" y="6476649"/>
            <a:ext cx="1870651" cy="56860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spcBef>
                <a:spcPts val="2100"/>
              </a:spcBef>
              <a:defRPr sz="1460">
                <a:solidFill>
                  <a:srgbClr val="000000">
                    <a:alpha val="87059"/>
                  </a:srgbClr>
                </a:solidFill>
                <a:latin typeface="Helvetica"/>
                <a:ea typeface="Helvetica"/>
                <a:cs typeface="Helvetica"/>
                <a:sym typeface="Helvetica"/>
              </a:defRPr>
            </a:lvl1pPr>
          </a:lstStyle>
          <a:p>
            <a:pPr/>
            <a:r>
              <a:t>Número de clientes</a:t>
            </a:r>
          </a:p>
        </p:txBody>
      </p:sp>
      <p:pic>
        <p:nvPicPr>
          <p:cNvPr id="203" name="Captura de pantalla 2022-01-16 a las 10.41.20.png" descr="Captura de pantalla 2022-01-16 a las 10.41.20.png"/>
          <p:cNvPicPr>
            <a:picLocks noChangeAspect="1"/>
          </p:cNvPicPr>
          <p:nvPr/>
        </p:nvPicPr>
        <p:blipFill>
          <a:blip r:embed="rId5">
            <a:extLst/>
          </a:blip>
          <a:stretch>
            <a:fillRect/>
          </a:stretch>
        </p:blipFill>
        <p:spPr>
          <a:xfrm>
            <a:off x="22753341" y="3763136"/>
            <a:ext cx="1028701" cy="1041401"/>
          </a:xfrm>
          <a:prstGeom prst="rect">
            <a:avLst/>
          </a:prstGeom>
          <a:ln w="12700">
            <a:miter lim="400000"/>
          </a:ln>
        </p:spPr>
      </p:pic>
      <p:sp>
        <p:nvSpPr>
          <p:cNvPr id="204" name="Número de clientes"/>
          <p:cNvSpPr txBox="1"/>
          <p:nvPr/>
        </p:nvSpPr>
        <p:spPr>
          <a:xfrm rot="16200000">
            <a:off x="10109751" y="5890885"/>
            <a:ext cx="1870652" cy="66822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457200">
              <a:spcBef>
                <a:spcPts val="2100"/>
              </a:spcBef>
              <a:defRPr sz="1460">
                <a:solidFill>
                  <a:srgbClr val="000000">
                    <a:alpha val="87059"/>
                  </a:srgbClr>
                </a:solidFill>
                <a:latin typeface="Helvetica"/>
                <a:ea typeface="Helvetica"/>
                <a:cs typeface="Helvetica"/>
                <a:sym typeface="Helvetica"/>
              </a:defRPr>
            </a:lvl1pPr>
          </a:lstStyle>
          <a:p>
            <a:pPr/>
            <a:r>
              <a:t>Número de clientes</a:t>
            </a:r>
          </a:p>
        </p:txBody>
      </p:sp>
      <p:sp>
        <p:nvSpPr>
          <p:cNvPr id="205" name="Número de diapositiva"/>
          <p:cNvSpPr txBox="1"/>
          <p:nvPr>
            <p:ph type="sldNum" sz="quarter" idx="4294967295"/>
          </p:nvPr>
        </p:nvSpPr>
        <p:spPr>
          <a:xfrm>
            <a:off x="23330750" y="12985800"/>
            <a:ext cx="253975"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Marca preferida por los clientes: Sony"/>
          <p:cNvSpPr txBox="1"/>
          <p:nvPr>
            <p:ph type="body" sz="quarter" idx="1"/>
          </p:nvPr>
        </p:nvSpPr>
        <p:spPr>
          <a:xfrm>
            <a:off x="1633869" y="6087466"/>
            <a:ext cx="8250523" cy="1166754"/>
          </a:xfrm>
          <a:prstGeom prst="rect">
            <a:avLst/>
          </a:prstGeom>
        </p:spPr>
        <p:txBody>
          <a:bodyPr/>
          <a:lstStyle>
            <a:lvl1pPr marL="450850" indent="-450850" defTabSz="586104">
              <a:spcBef>
                <a:spcPts val="4100"/>
              </a:spcBef>
              <a:defRPr sz="3691"/>
            </a:lvl1pPr>
          </a:lstStyle>
          <a:p>
            <a:pPr/>
            <a:r>
              <a:t>Marca preferida por los clientes: Sony</a:t>
            </a:r>
          </a:p>
        </p:txBody>
      </p:sp>
      <p:sp>
        <p:nvSpPr>
          <p:cNvPr id="210" name="Conclusiones y recomendaciones"/>
          <p:cNvSpPr txBox="1"/>
          <p:nvPr>
            <p:ph type="title"/>
          </p:nvPr>
        </p:nvSpPr>
        <p:spPr>
          <a:prstGeom prst="rect">
            <a:avLst/>
          </a:prstGeom>
        </p:spPr>
        <p:txBody>
          <a:bodyPr/>
          <a:lstStyle/>
          <a:p>
            <a:pPr/>
            <a:r>
              <a:t>Conclusiones y recomendaciones</a:t>
            </a:r>
          </a:p>
        </p:txBody>
      </p:sp>
      <p:sp>
        <p:nvSpPr>
          <p:cNvPr id="211" name="Predecir la Marca preferida. (Clasificación)"/>
          <p:cNvSpPr txBox="1"/>
          <p:nvPr/>
        </p:nvSpPr>
        <p:spPr>
          <a:xfrm>
            <a:off x="14850132" y="2057100"/>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Predecir la Marca preferida. (Clasificación)</a:t>
            </a:r>
          </a:p>
        </p:txBody>
      </p:sp>
      <p:sp>
        <p:nvSpPr>
          <p:cNvPr id="212" name="Recomendación:…"/>
          <p:cNvSpPr txBox="1"/>
          <p:nvPr/>
        </p:nvSpPr>
        <p:spPr>
          <a:xfrm>
            <a:off x="11859286" y="5244547"/>
            <a:ext cx="11066114" cy="5693483"/>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marL="635000" indent="-635000" algn="l">
              <a:spcBef>
                <a:spcPts val="5900"/>
              </a:spcBef>
              <a:buSzPct val="75000"/>
              <a:buFont typeface="Helvetica Neue"/>
              <a:buChar char="•"/>
              <a:defRPr>
                <a:solidFill>
                  <a:srgbClr val="747474"/>
                </a:solidFill>
              </a:defRPr>
            </a:pPr>
            <a:r>
              <a:t>Recomendación: </a:t>
            </a:r>
          </a:p>
          <a:p>
            <a:pPr lvl="1" marL="1270000" indent="-635000" algn="l">
              <a:spcBef>
                <a:spcPts val="5900"/>
              </a:spcBef>
              <a:buSzPct val="75000"/>
              <a:buFont typeface="Helvetica Neue"/>
              <a:buChar char="•"/>
              <a:defRPr>
                <a:solidFill>
                  <a:srgbClr val="747474"/>
                </a:solidFill>
              </a:defRPr>
            </a:pPr>
            <a:r>
              <a:t>Mejorar relaciones estratégicas con la marca Sony</a:t>
            </a:r>
          </a:p>
          <a:p>
            <a:pPr lvl="1" marL="1270000" indent="-635000" algn="l">
              <a:spcBef>
                <a:spcPts val="5900"/>
              </a:spcBef>
              <a:buSzPct val="75000"/>
              <a:buFont typeface="Helvetica Neue"/>
              <a:buChar char="•"/>
              <a:defRPr>
                <a:solidFill>
                  <a:srgbClr val="747474"/>
                </a:solidFill>
              </a:defRPr>
            </a:pPr>
            <a:r>
              <a:t>Impulsar las ventas de productos de esta marca</a:t>
            </a:r>
          </a:p>
        </p:txBody>
      </p:sp>
      <p:pic>
        <p:nvPicPr>
          <p:cNvPr id="213" name="logo-Sony.png" descr="logo-Sony.png"/>
          <p:cNvPicPr>
            <a:picLocks noChangeAspect="1"/>
          </p:cNvPicPr>
          <p:nvPr/>
        </p:nvPicPr>
        <p:blipFill>
          <a:blip r:embed="rId2">
            <a:extLst/>
          </a:blip>
          <a:stretch>
            <a:fillRect/>
          </a:stretch>
        </p:blipFill>
        <p:spPr>
          <a:xfrm>
            <a:off x="3739131" y="7822613"/>
            <a:ext cx="4039999" cy="2272499"/>
          </a:xfrm>
          <a:prstGeom prst="rect">
            <a:avLst/>
          </a:prstGeom>
          <a:ln w="12700">
            <a:miter lim="400000"/>
          </a:ln>
        </p:spPr>
      </p:pic>
      <p:sp>
        <p:nvSpPr>
          <p:cNvPr id="214"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2. ¿Cómo varían las ventas en función del tipo de producto y la opinión de los clientes?"/>
          <p:cNvSpPr txBox="1"/>
          <p:nvPr>
            <p:ph type="title"/>
          </p:nvPr>
        </p:nvSpPr>
        <p:spPr>
          <a:xfrm>
            <a:off x="1073150" y="444680"/>
            <a:ext cx="22237700" cy="1968501"/>
          </a:xfrm>
          <a:prstGeom prst="rect">
            <a:avLst/>
          </a:prstGeom>
        </p:spPr>
        <p:txBody>
          <a:bodyPr/>
          <a:lstStyle/>
          <a:p>
            <a:pPr/>
            <a:r>
              <a:t>2. ¿Cómo varían las ventas en función del tipo de producto y la opinión de los clientes?</a:t>
            </a:r>
          </a:p>
        </p:txBody>
      </p:sp>
      <p:sp>
        <p:nvSpPr>
          <p:cNvPr id="217" name="Objetivos:…"/>
          <p:cNvSpPr txBox="1"/>
          <p:nvPr>
            <p:ph type="body" idx="1"/>
          </p:nvPr>
        </p:nvSpPr>
        <p:spPr>
          <a:xfrm>
            <a:off x="1073150" y="3642795"/>
            <a:ext cx="22237700" cy="8691544"/>
          </a:xfrm>
          <a:prstGeom prst="rect">
            <a:avLst/>
          </a:prstGeom>
        </p:spPr>
        <p:txBody>
          <a:bodyPr/>
          <a:lstStyle/>
          <a:p>
            <a:pPr marL="460755" indent="-460755" defTabSz="457200">
              <a:spcBef>
                <a:spcPts val="0"/>
              </a:spcBef>
              <a:defRPr sz="3628">
                <a:solidFill>
                  <a:srgbClr val="333333"/>
                </a:solidFill>
                <a:latin typeface="Helvetica"/>
                <a:ea typeface="Helvetica"/>
                <a:cs typeface="Helvetica"/>
                <a:sym typeface="Helvetica"/>
              </a:defRPr>
            </a:pPr>
            <a:r>
              <a:t>Objetivos:</a:t>
            </a:r>
          </a:p>
          <a:p>
            <a:pPr lvl="1" marL="1095755" indent="-460755" defTabSz="457200">
              <a:spcBef>
                <a:spcPts val="0"/>
              </a:spcBef>
              <a:defRPr sz="3628">
                <a:solidFill>
                  <a:srgbClr val="333333"/>
                </a:solidFill>
                <a:latin typeface="Helvetica"/>
                <a:ea typeface="Helvetica"/>
                <a:cs typeface="Helvetica"/>
                <a:sym typeface="Helvetica"/>
              </a:defRPr>
            </a:pPr>
            <a:r>
              <a:t>Analizar el impacto de las reseñas (de productos y por el servicio) en las ventas</a:t>
            </a:r>
          </a:p>
          <a:p>
            <a:pPr lvl="1" marL="1095755" indent="-460755" defTabSz="457200">
              <a:spcBef>
                <a:spcPts val="0"/>
              </a:spcBef>
              <a:defRPr sz="3628">
                <a:solidFill>
                  <a:srgbClr val="333333"/>
                </a:solidFill>
                <a:latin typeface="Helvetica"/>
                <a:ea typeface="Helvetica"/>
                <a:cs typeface="Helvetica"/>
                <a:sym typeface="Helvetica"/>
              </a:defRPr>
            </a:pPr>
            <a:r>
              <a:t>Predicción de ventas de PC, Portátiles, netbooks y smarthpones</a:t>
            </a:r>
          </a:p>
        </p:txBody>
      </p:sp>
      <p:sp>
        <p:nvSpPr>
          <p:cNvPr id="218" name="Análisis de predicción de ventas. (Regresión)"/>
          <p:cNvSpPr txBox="1"/>
          <p:nvPr/>
        </p:nvSpPr>
        <p:spPr>
          <a:xfrm>
            <a:off x="14072240" y="1970668"/>
            <a:ext cx="9363587" cy="594733"/>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normAutofit fontScale="100000" lnSpcReduction="0"/>
          </a:bodyPr>
          <a:lstStyle>
            <a:lvl1pPr algn="l">
              <a:defRPr sz="3600">
                <a:solidFill>
                  <a:srgbClr val="747474"/>
                </a:solidFill>
                <a:latin typeface="Helvetica Neue"/>
                <a:ea typeface="Helvetica Neue"/>
                <a:cs typeface="Helvetica Neue"/>
                <a:sym typeface="Helvetica Neue"/>
              </a:defRPr>
            </a:lvl1pPr>
          </a:lstStyle>
          <a:p>
            <a:pPr/>
            <a:r>
              <a:t>Análisis de predicción de ventas. (Regresión)</a:t>
            </a:r>
          </a:p>
        </p:txBody>
      </p:sp>
      <p:grpSp>
        <p:nvGrpSpPr>
          <p:cNvPr id="221" name="Agrupar"/>
          <p:cNvGrpSpPr/>
          <p:nvPr/>
        </p:nvGrpSpPr>
        <p:grpSpPr>
          <a:xfrm>
            <a:off x="2279545" y="6493418"/>
            <a:ext cx="7356480" cy="5186657"/>
            <a:chOff x="0" y="0"/>
            <a:chExt cx="7356478" cy="5186655"/>
          </a:xfrm>
        </p:grpSpPr>
        <p:sp>
          <p:nvSpPr>
            <p:cNvPr id="219" name="Reseñas"/>
            <p:cNvSpPr/>
            <p:nvPr/>
          </p:nvSpPr>
          <p:spPr>
            <a:xfrm>
              <a:off x="0" y="0"/>
              <a:ext cx="7356479" cy="560449"/>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sz="3000">
                  <a:latin typeface="Helvetica Neue Medium"/>
                  <a:ea typeface="Helvetica Neue Medium"/>
                  <a:cs typeface="Helvetica Neue Medium"/>
                  <a:sym typeface="Helvetica Neue Medium"/>
                </a:defRPr>
              </a:lvl1pPr>
            </a:lstStyle>
            <a:p>
              <a:pPr/>
              <a:r>
                <a:t>Reseñas</a:t>
              </a:r>
            </a:p>
          </p:txBody>
        </p:sp>
        <p:pic>
          <p:nvPicPr>
            <p:cNvPr id="220" name="seseñas-y-opiniones.jpg" descr="seseñas-y-opiniones.jpg"/>
            <p:cNvPicPr>
              <a:picLocks noChangeAspect="0"/>
            </p:cNvPicPr>
            <p:nvPr/>
          </p:nvPicPr>
          <p:blipFill>
            <a:blip r:embed="rId3">
              <a:extLst/>
            </a:blip>
            <a:stretch>
              <a:fillRect/>
            </a:stretch>
          </p:blipFill>
          <p:spPr>
            <a:xfrm>
              <a:off x="0" y="662048"/>
              <a:ext cx="7356479" cy="4524608"/>
            </a:xfrm>
            <a:prstGeom prst="rect">
              <a:avLst/>
            </a:prstGeom>
            <a:effectLst>
              <a:outerShdw sx="100000" sy="100000" kx="0" ky="0" algn="b" rotWithShape="0" blurRad="50800" dist="63500" dir="2700000">
                <a:srgbClr val="000000">
                  <a:alpha val="50000"/>
                </a:srgbClr>
              </a:outerShdw>
            </a:effectLst>
          </p:spPr>
        </p:pic>
      </p:grpSp>
      <p:pic>
        <p:nvPicPr>
          <p:cNvPr id="222" name="aumentar-ventas-tiendaonline.png.jpeg" descr="aumentar-ventas-tiendaonline.png.jpeg"/>
          <p:cNvPicPr>
            <a:picLocks noChangeAspect="1"/>
          </p:cNvPicPr>
          <p:nvPr/>
        </p:nvPicPr>
        <p:blipFill>
          <a:blip r:embed="rId4">
            <a:extLst/>
          </a:blip>
          <a:stretch>
            <a:fillRect/>
          </a:stretch>
        </p:blipFill>
        <p:spPr>
          <a:xfrm>
            <a:off x="11308750" y="7155467"/>
            <a:ext cx="10557416" cy="4524608"/>
          </a:xfrm>
          <a:prstGeom prst="rect">
            <a:avLst/>
          </a:prstGeom>
          <a:ln w="12700">
            <a:miter lim="400000"/>
          </a:ln>
        </p:spPr>
      </p:pic>
      <p:sp>
        <p:nvSpPr>
          <p:cNvPr id="223" name="Número de diapositiva"/>
          <p:cNvSpPr txBox="1"/>
          <p:nvPr>
            <p:ph type="sldNum" sz="quarter" idx="4294967295"/>
          </p:nvPr>
        </p:nvSpPr>
        <p:spPr>
          <a:xfrm>
            <a:off x="23343323" y="12985800"/>
            <a:ext cx="241402" cy="3746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ModernPortfolio">
  <a:themeElements>
    <a:clrScheme name="ModernPortfolio">
      <a:dk1>
        <a:srgbClr val="000000"/>
      </a:dk1>
      <a:lt1>
        <a:srgbClr val="FFFFFF"/>
      </a:lt1>
      <a:dk2>
        <a:srgbClr val="5C5C5C"/>
      </a:dk2>
      <a:lt2>
        <a:srgbClr val="CBCBCB"/>
      </a:lt2>
      <a:accent1>
        <a:srgbClr val="557E8A"/>
      </a:accent1>
      <a:accent2>
        <a:srgbClr val="88885A"/>
      </a:accent2>
      <a:accent3>
        <a:srgbClr val="B29E85"/>
      </a:accent3>
      <a:accent4>
        <a:srgbClr val="BB7B52"/>
      </a:accent4>
      <a:accent5>
        <a:srgbClr val="CF7F66"/>
      </a:accent5>
      <a:accent6>
        <a:srgbClr val="62647B"/>
      </a:accent6>
      <a:hlink>
        <a:srgbClr val="0000FF"/>
      </a:hlink>
      <a:folHlink>
        <a:srgbClr val="FF00FF"/>
      </a:folHlink>
    </a:clrScheme>
    <a:fontScheme name="ModernPortfolio">
      <a:majorFont>
        <a:latin typeface="Helvetica Neue Light"/>
        <a:ea typeface="Helvetica Neue Light"/>
        <a:cs typeface="Helvetica Neue Light"/>
      </a:majorFont>
      <a:minorFont>
        <a:latin typeface="Helvetica Neue Light"/>
        <a:ea typeface="Helvetica Neue Light"/>
        <a:cs typeface="Helvetica Neue Light"/>
      </a:minorFont>
    </a:fontScheme>
    <a:fmtScheme name="ModernPortfol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atOff val="12166"/>
            <a:lumOff val="-13042"/>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ABABAB"/>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000000"/>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